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sldIdLst>
    <p:sldId id="256" r:id="rId2"/>
    <p:sldId id="275" r:id="rId3"/>
    <p:sldId id="259" r:id="rId4"/>
    <p:sldId id="263" r:id="rId5"/>
    <p:sldId id="264" r:id="rId6"/>
    <p:sldId id="265" r:id="rId7"/>
    <p:sldId id="266" r:id="rId8"/>
    <p:sldId id="267" r:id="rId9"/>
    <p:sldId id="270" r:id="rId10"/>
    <p:sldId id="269" r:id="rId11"/>
    <p:sldId id="268" r:id="rId12"/>
    <p:sldId id="276" r:id="rId13"/>
    <p:sldId id="277" r:id="rId14"/>
    <p:sldId id="278" r:id="rId15"/>
    <p:sldId id="279" r:id="rId16"/>
    <p:sldId id="280" r:id="rId17"/>
    <p:sldId id="281" r:id="rId18"/>
    <p:sldId id="282" r:id="rId19"/>
    <p:sldId id="283" r:id="rId20"/>
    <p:sldId id="284" r:id="rId21"/>
    <p:sldId id="262" r:id="rId22"/>
    <p:sldId id="271" r:id="rId23"/>
    <p:sldId id="272" r:id="rId24"/>
    <p:sldId id="273" r:id="rId25"/>
    <p:sldId id="274" r:id="rId26"/>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39A39"/>
    <a:srgbClr val="FE9202"/>
    <a:srgbClr val="FEA402"/>
    <a:srgbClr val="6C1A00"/>
    <a:srgbClr val="1D3A00"/>
    <a:srgbClr val="5EEC3C"/>
    <a:srgbClr val="003296"/>
    <a:srgbClr val="FFC901"/>
    <a:srgbClr val="D68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355" autoAdjust="0"/>
  </p:normalViewPr>
  <p:slideViewPr>
    <p:cSldViewPr snapToObjects="1">
      <p:cViewPr varScale="1">
        <p:scale>
          <a:sx n="132" d="100"/>
          <a:sy n="132" d="100"/>
        </p:scale>
        <p:origin x="-1014" y="384"/>
      </p:cViewPr>
      <p:guideLst>
        <p:guide orient="horz" pos="3239"/>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Sheet1!$B$28</c:f>
              <c:strCache>
                <c:ptCount val="1"/>
                <c:pt idx="0">
                  <c:v>ROM K$</c:v>
                </c:pt>
              </c:strCache>
            </c:strRef>
          </c:tx>
          <c:xVal>
            <c:numRef>
              <c:f>Sheet1!$A$29:$A$32</c:f>
              <c:numCache>
                <c:formatCode>General</c:formatCode>
                <c:ptCount val="4"/>
                <c:pt idx="0">
                  <c:v>4</c:v>
                </c:pt>
                <c:pt idx="1">
                  <c:v>16</c:v>
                </c:pt>
                <c:pt idx="2">
                  <c:v>64</c:v>
                </c:pt>
                <c:pt idx="3">
                  <c:v>256</c:v>
                </c:pt>
              </c:numCache>
            </c:numRef>
          </c:xVal>
          <c:yVal>
            <c:numRef>
              <c:f>Sheet1!$B$29:$B$32</c:f>
              <c:numCache>
                <c:formatCode>General</c:formatCode>
                <c:ptCount val="4"/>
                <c:pt idx="0">
                  <c:v>2</c:v>
                </c:pt>
                <c:pt idx="1">
                  <c:v>8</c:v>
                </c:pt>
                <c:pt idx="2">
                  <c:v>16</c:v>
                </c:pt>
                <c:pt idx="3">
                  <c:v>25.6</c:v>
                </c:pt>
              </c:numCache>
            </c:numRef>
          </c:yVal>
          <c:smooth val="1"/>
        </c:ser>
        <c:dLbls>
          <c:showLegendKey val="0"/>
          <c:showVal val="0"/>
          <c:showCatName val="0"/>
          <c:showSerName val="0"/>
          <c:showPercent val="0"/>
          <c:showBubbleSize val="0"/>
        </c:dLbls>
        <c:axId val="199575808"/>
        <c:axId val="157134848"/>
      </c:scatterChart>
      <c:valAx>
        <c:axId val="199575808"/>
        <c:scaling>
          <c:orientation val="minMax"/>
        </c:scaling>
        <c:delete val="0"/>
        <c:axPos val="b"/>
        <c:numFmt formatCode="General" sourceLinked="1"/>
        <c:majorTickMark val="out"/>
        <c:minorTickMark val="none"/>
        <c:tickLblPos val="nextTo"/>
        <c:crossAx val="157134848"/>
        <c:crosses val="autoZero"/>
        <c:crossBetween val="midCat"/>
      </c:valAx>
      <c:valAx>
        <c:axId val="157134848"/>
        <c:scaling>
          <c:orientation val="minMax"/>
        </c:scaling>
        <c:delete val="0"/>
        <c:axPos val="l"/>
        <c:majorGridlines/>
        <c:numFmt formatCode="General" sourceLinked="1"/>
        <c:majorTickMark val="out"/>
        <c:minorTickMark val="none"/>
        <c:tickLblPos val="nextTo"/>
        <c:crossAx val="199575808"/>
        <c:crosses val="autoZero"/>
        <c:crossBetween val="midCat"/>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3005E8E-1D22-44BD-BEF3-B018B13C09E6}" type="datetimeFigureOut">
              <a:rPr lang="en-US" smtClean="0"/>
              <a:t>11/3/2021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91449189-5789-4FEA-9E2B-B55C7E239897}" type="slidenum">
              <a:rPr lang="en-US" smtClean="0"/>
              <a:t>‹#›</a:t>
            </a:fld>
            <a:endParaRPr lang="en-US"/>
          </a:p>
        </p:txBody>
      </p:sp>
    </p:spTree>
    <p:extLst>
      <p:ext uri="{BB962C8B-B14F-4D97-AF65-F5344CB8AC3E}">
        <p14:creationId xmlns:p14="http://schemas.microsoft.com/office/powerpoint/2010/main" val="3304448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https://www.free-power-point-templates.com/free-green-design-powerpoint-template/</a:t>
            </a:r>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1</a:t>
            </a:fld>
            <a:endParaRPr lang="en-US"/>
          </a:p>
        </p:txBody>
      </p:sp>
    </p:spTree>
    <p:extLst>
      <p:ext uri="{BB962C8B-B14F-4D97-AF65-F5344CB8AC3E}">
        <p14:creationId xmlns:p14="http://schemas.microsoft.com/office/powerpoint/2010/main" val="3191664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https://www.mathworks.com/help/dsp/ref/channelizer.html</a:t>
            </a:r>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11</a:t>
            </a:fld>
            <a:endParaRPr lang="en-US"/>
          </a:p>
        </p:txBody>
      </p:sp>
    </p:spTree>
    <p:extLst>
      <p:ext uri="{BB962C8B-B14F-4D97-AF65-F5344CB8AC3E}">
        <p14:creationId xmlns:p14="http://schemas.microsoft.com/office/powerpoint/2010/main" val="3006438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Vehicle: https://www.defense.gov/observe/photo-gallery/igphoto/2002121156</a:t>
            </a:r>
          </a:p>
          <a:p>
            <a:r>
              <a:rPr lang="en-US" dirty="0" smtClean="0"/>
              <a:t>Lens: https://www.cambridgeincolour.com/tutorials/camera-lenses.htm</a:t>
            </a:r>
          </a:p>
          <a:p>
            <a:r>
              <a:rPr lang="en-US" dirty="0" smtClean="0"/>
              <a:t>UAS Target: https://www.researchgate.net/figure/US-DoD-Unmanned-Aerial-System-Group-Classifications-14_fig3_295873907</a:t>
            </a:r>
          </a:p>
          <a:p>
            <a:r>
              <a:rPr lang="en-US" dirty="0" smtClean="0"/>
              <a:t>*Based on laser</a:t>
            </a:r>
            <a:r>
              <a:rPr lang="en-US" baseline="0" dirty="0" smtClean="0"/>
              <a:t> cutter: </a:t>
            </a:r>
            <a:r>
              <a:rPr lang="en-US" dirty="0" smtClean="0"/>
              <a:t>https://www.google.com/search?q=high+power+laser+cutter+cost but it’s not eye-safe</a:t>
            </a:r>
          </a:p>
          <a:p>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12</a:t>
            </a:fld>
            <a:endParaRPr lang="en-US"/>
          </a:p>
        </p:txBody>
      </p:sp>
    </p:spTree>
    <p:extLst>
      <p:ext uri="{BB962C8B-B14F-4D97-AF65-F5344CB8AC3E}">
        <p14:creationId xmlns:p14="http://schemas.microsoft.com/office/powerpoint/2010/main" val="204989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13</a:t>
            </a:fld>
            <a:endParaRPr lang="en-US"/>
          </a:p>
        </p:txBody>
      </p:sp>
    </p:spTree>
    <p:extLst>
      <p:ext uri="{BB962C8B-B14F-4D97-AF65-F5344CB8AC3E}">
        <p14:creationId xmlns:p14="http://schemas.microsoft.com/office/powerpoint/2010/main" val="266935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Cat’s Eye: https://www.youtube.com/watch?v=qU6Sz1SIwPs</a:t>
            </a:r>
          </a:p>
          <a:p>
            <a:r>
              <a:rPr lang="en-US" dirty="0" smtClean="0"/>
              <a:t>Example</a:t>
            </a:r>
            <a:r>
              <a:rPr lang="en-US" baseline="0" dirty="0" smtClean="0"/>
              <a:t> Designator: </a:t>
            </a:r>
            <a:r>
              <a:rPr lang="en-US" dirty="0" smtClean="0"/>
              <a:t>https://www.military.com/video/operations-and-strategy/air-strikes/laser-targeted-strike-in-afghanistan/2707623470001</a:t>
            </a:r>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14</a:t>
            </a:fld>
            <a:endParaRPr lang="en-US"/>
          </a:p>
        </p:txBody>
      </p:sp>
    </p:spTree>
    <p:extLst>
      <p:ext uri="{BB962C8B-B14F-4D97-AF65-F5344CB8AC3E}">
        <p14:creationId xmlns:p14="http://schemas.microsoft.com/office/powerpoint/2010/main" val="266935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Particle</a:t>
            </a:r>
            <a:r>
              <a:rPr lang="en-US" baseline="0" dirty="0" smtClean="0"/>
              <a:t> Radius Wavelength: </a:t>
            </a:r>
            <a:r>
              <a:rPr lang="en-US" dirty="0" smtClean="0"/>
              <a:t>https://www.e-education.psu.edu/meteo300/node/785</a:t>
            </a:r>
          </a:p>
          <a:p>
            <a:r>
              <a:rPr lang="en-US" dirty="0" smtClean="0"/>
              <a:t>Transmitted</a:t>
            </a:r>
            <a:r>
              <a:rPr lang="en-US" baseline="0" dirty="0" smtClean="0"/>
              <a:t> by the Atmosphere: </a:t>
            </a:r>
            <a:r>
              <a:rPr lang="en-US" dirty="0" smtClean="0"/>
              <a:t>https://commons.wikimedia.org/wiki/File:Atmospheric_Transmission.png</a:t>
            </a:r>
          </a:p>
          <a:p>
            <a:r>
              <a:rPr lang="en-US" dirty="0" smtClean="0"/>
              <a:t>COTS Rare-earth</a:t>
            </a:r>
            <a:r>
              <a:rPr lang="en-US" baseline="0" dirty="0" smtClean="0"/>
              <a:t> </a:t>
            </a:r>
            <a:r>
              <a:rPr lang="en-US" dirty="0" smtClean="0"/>
              <a:t>Lasers: https://www.researchgate.net/figure/Summary-of-upconversion-rare-earth-doped-ZBLAN-fiber-lasers-with-the-highest-output_tbl2_43170278</a:t>
            </a:r>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15</a:t>
            </a:fld>
            <a:endParaRPr lang="en-US"/>
          </a:p>
        </p:txBody>
      </p:sp>
    </p:spTree>
    <p:extLst>
      <p:ext uri="{BB962C8B-B14F-4D97-AF65-F5344CB8AC3E}">
        <p14:creationId xmlns:p14="http://schemas.microsoft.com/office/powerpoint/2010/main" val="407280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https://www.anokiwave.com/products/index.html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https://www.xilinx.com/products/boards-and-kits/device-family/nav-zynq-ultrascale-plus-rfsoc.html</a:t>
            </a:r>
          </a:p>
          <a:p>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16</a:t>
            </a:fld>
            <a:endParaRPr lang="en-US"/>
          </a:p>
        </p:txBody>
      </p:sp>
    </p:spTree>
    <p:extLst>
      <p:ext uri="{BB962C8B-B14F-4D97-AF65-F5344CB8AC3E}">
        <p14:creationId xmlns:p14="http://schemas.microsoft.com/office/powerpoint/2010/main" val="2102023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https://www.researchgate.net/figure/Ku-band-clutter-reflectivity-values-at-30-degree-grazing-angle-VV-polarization-13_tbl1_253215976</a:t>
            </a:r>
          </a:p>
          <a:p>
            <a:r>
              <a:rPr lang="en-US" dirty="0" smtClean="0"/>
              <a:t>https://www.semanticscholar.org/paper/Numerical-Computation-of-the-Radar-Cross-Section-of-Kenyon-Dogaru/6c3170d1f8725bf1e552b63e0fda76527949e100</a:t>
            </a:r>
          </a:p>
          <a:p>
            <a:r>
              <a:rPr lang="en-US" dirty="0" smtClean="0"/>
              <a:t>https://apps.dtic.mil/sti/pdfs/ADA622300.pdf</a:t>
            </a:r>
          </a:p>
          <a:p>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19</a:t>
            </a:fld>
            <a:endParaRPr lang="en-US"/>
          </a:p>
        </p:txBody>
      </p:sp>
    </p:spTree>
    <p:extLst>
      <p:ext uri="{BB962C8B-B14F-4D97-AF65-F5344CB8AC3E}">
        <p14:creationId xmlns:p14="http://schemas.microsoft.com/office/powerpoint/2010/main" val="3238203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https://www.microwaves101.com/encyclopedias/phased-array-antennas</a:t>
            </a:r>
          </a:p>
          <a:p>
            <a:r>
              <a:rPr lang="en-US" dirty="0" smtClean="0"/>
              <a:t>https://en.wikipedia.org/wiki/Side_lobe</a:t>
            </a:r>
          </a:p>
          <a:p>
            <a:r>
              <a:rPr lang="en-US" dirty="0" smtClean="0"/>
              <a:t>https://en.wikipedia.org/wiki/Polarization_(waves)</a:t>
            </a:r>
          </a:p>
          <a:p>
            <a:r>
              <a:rPr lang="en-US" dirty="0" smtClean="0"/>
              <a:t>https://www.xilinx.com/products/boards-and-kits/device-family/nav-zynq-ultrascale-plus-rfsoc.html</a:t>
            </a:r>
          </a:p>
          <a:p>
            <a:r>
              <a:rPr lang="en-US" dirty="0" smtClean="0"/>
              <a:t>https://www.anokiwave.com/products/index.html</a:t>
            </a:r>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20</a:t>
            </a:fld>
            <a:endParaRPr lang="en-US"/>
          </a:p>
        </p:txBody>
      </p:sp>
    </p:spTree>
    <p:extLst>
      <p:ext uri="{BB962C8B-B14F-4D97-AF65-F5344CB8AC3E}">
        <p14:creationId xmlns:p14="http://schemas.microsoft.com/office/powerpoint/2010/main" val="348757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images were obtain from the following locations:</a:t>
            </a:r>
          </a:p>
          <a:p>
            <a:r>
              <a:rPr lang="en-US" dirty="0" smtClean="0"/>
              <a:t>https://en.wikipedia.org/wiki/Guyana</a:t>
            </a:r>
          </a:p>
          <a:p>
            <a:pPr defTabSz="931774">
              <a:defRPr/>
            </a:pPr>
            <a:r>
              <a:rPr lang="en-US" dirty="0" smtClean="0"/>
              <a:t>https://en.wikipedia.org/wiki/Chicago</a:t>
            </a:r>
          </a:p>
          <a:p>
            <a:r>
              <a:rPr lang="en-US" dirty="0" smtClean="0"/>
              <a:t>http://www.pawtucketri.com/</a:t>
            </a:r>
          </a:p>
          <a:p>
            <a:r>
              <a:rPr lang="en-US" dirty="0" smtClean="0"/>
              <a:t>https://www.tucsonaz.gov/</a:t>
            </a:r>
          </a:p>
          <a:p>
            <a:r>
              <a:rPr lang="en-US" dirty="0" smtClean="0"/>
              <a:t>https://en.wikipedia.org/wiki/Mark_54_Lightweight_Torpedo</a:t>
            </a:r>
          </a:p>
          <a:p>
            <a:r>
              <a:rPr lang="en-US" dirty="0" smtClean="0"/>
              <a:t>https://www.raytheon.com/capabilities/products/ai3</a:t>
            </a:r>
          </a:p>
          <a:p>
            <a:r>
              <a:rPr lang="en-US" dirty="0" smtClean="0"/>
              <a:t>https://www.raytheonmissilesanddefense.com/capabilities/products/stormbreaker-smart-weapon</a:t>
            </a:r>
          </a:p>
          <a:p>
            <a:r>
              <a:rPr lang="en-US" dirty="0" smtClean="0"/>
              <a:t>https://www.militaryaerospace.com/sensors/article/14168864/airborne-electronic-warfare</a:t>
            </a:r>
          </a:p>
          <a:p>
            <a:r>
              <a:rPr lang="en-US" dirty="0" smtClean="0"/>
              <a:t>https://en.wikipedia.org/wiki/University_of_Rhode_Island</a:t>
            </a:r>
          </a:p>
          <a:p>
            <a:r>
              <a:rPr lang="en-US" dirty="0" smtClean="0"/>
              <a:t>https://online.stanford.edu/innovation-design-thinking</a:t>
            </a:r>
          </a:p>
          <a:p>
            <a:r>
              <a:rPr lang="en-US" dirty="0" smtClean="0"/>
              <a:t>Google Images</a:t>
            </a:r>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2</a:t>
            </a:fld>
            <a:endParaRPr lang="en-US"/>
          </a:p>
        </p:txBody>
      </p:sp>
    </p:spTree>
    <p:extLst>
      <p:ext uri="{BB962C8B-B14F-4D97-AF65-F5344CB8AC3E}">
        <p14:creationId xmlns:p14="http://schemas.microsoft.com/office/powerpoint/2010/main" val="136966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3</a:t>
            </a:fld>
            <a:endParaRPr lang="en-US"/>
          </a:p>
        </p:txBody>
      </p:sp>
    </p:spTree>
    <p:extLst>
      <p:ext uri="{BB962C8B-B14F-4D97-AF65-F5344CB8AC3E}">
        <p14:creationId xmlns:p14="http://schemas.microsoft.com/office/powerpoint/2010/main" val="367244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https://en.wikipedia.org/wiki/Radar#Radar_range_equation</a:t>
            </a:r>
          </a:p>
          <a:p>
            <a:r>
              <a:rPr lang="en-US" dirty="0" smtClean="0"/>
              <a:t>https://www.ll.mit.edu/sites/default/files/outreach/doc/2018-07/lecture%202.pdf</a:t>
            </a:r>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5</a:t>
            </a:fld>
            <a:endParaRPr lang="en-US"/>
          </a:p>
        </p:txBody>
      </p:sp>
    </p:spTree>
    <p:extLst>
      <p:ext uri="{BB962C8B-B14F-4D97-AF65-F5344CB8AC3E}">
        <p14:creationId xmlns:p14="http://schemas.microsoft.com/office/powerpoint/2010/main" val="1057238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https://en.wikipedia.org/wiki/Pulse_compression</a:t>
            </a:r>
          </a:p>
          <a:p>
            <a:r>
              <a:rPr lang="en-US" dirty="0" smtClean="0"/>
              <a:t>http://www.techplayon.com/revising-superheterodyne-transceiver-radio-architecture-design-considerations-image-issue-resolution/</a:t>
            </a:r>
          </a:p>
          <a:p>
            <a:r>
              <a:rPr lang="en-US" dirty="0" smtClean="0"/>
              <a:t>https://www.radartutorial.eu/10.processing/sp21.en.html</a:t>
            </a:r>
          </a:p>
          <a:p>
            <a:r>
              <a:rPr lang="en-US" dirty="0" smtClean="0"/>
              <a:t>https://en.wikipedia.org/wiki/Track_algorithm</a:t>
            </a:r>
          </a:p>
          <a:p>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6</a:t>
            </a:fld>
            <a:endParaRPr lang="en-US"/>
          </a:p>
        </p:txBody>
      </p:sp>
    </p:spTree>
    <p:extLst>
      <p:ext uri="{BB962C8B-B14F-4D97-AF65-F5344CB8AC3E}">
        <p14:creationId xmlns:p14="http://schemas.microsoft.com/office/powerpoint/2010/main" val="383803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https://en.wikipedia.org/wiki/Phased_array</a:t>
            </a:r>
            <a:endParaRPr lang="en-US" dirty="0"/>
          </a:p>
        </p:txBody>
      </p:sp>
      <p:sp>
        <p:nvSpPr>
          <p:cNvPr id="4" name="Slide Number Placeholder 3"/>
          <p:cNvSpPr>
            <a:spLocks noGrp="1"/>
          </p:cNvSpPr>
          <p:nvPr>
            <p:ph type="sldNum" sz="quarter" idx="10"/>
          </p:nvPr>
        </p:nvSpPr>
        <p:spPr/>
        <p:txBody>
          <a:bodyPr/>
          <a:lstStyle/>
          <a:p>
            <a:fld id="{91449189-5789-4FEA-9E2B-B55C7E239897}" type="slidenum">
              <a:rPr lang="en-US" smtClean="0"/>
              <a:t>7</a:t>
            </a:fld>
            <a:endParaRPr lang="en-US"/>
          </a:p>
        </p:txBody>
      </p:sp>
    </p:spTree>
    <p:extLst>
      <p:ext uri="{BB962C8B-B14F-4D97-AF65-F5344CB8AC3E}">
        <p14:creationId xmlns:p14="http://schemas.microsoft.com/office/powerpoint/2010/main" val="152045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defTabSz="931774">
              <a:defRPr/>
            </a:pPr>
            <a:r>
              <a:rPr lang="en-US" dirty="0" smtClean="0"/>
              <a:t>http://goletastar.com/product_development08.html</a:t>
            </a:r>
          </a:p>
        </p:txBody>
      </p:sp>
      <p:sp>
        <p:nvSpPr>
          <p:cNvPr id="4" name="Slide Number Placeholder 3"/>
          <p:cNvSpPr>
            <a:spLocks noGrp="1"/>
          </p:cNvSpPr>
          <p:nvPr>
            <p:ph type="sldNum" sz="quarter" idx="10"/>
          </p:nvPr>
        </p:nvSpPr>
        <p:spPr/>
        <p:txBody>
          <a:bodyPr/>
          <a:lstStyle/>
          <a:p>
            <a:fld id="{91449189-5789-4FEA-9E2B-B55C7E239897}" type="slidenum">
              <a:rPr lang="en-US" smtClean="0"/>
              <a:t>8</a:t>
            </a:fld>
            <a:endParaRPr lang="en-US"/>
          </a:p>
        </p:txBody>
      </p:sp>
    </p:spTree>
    <p:extLst>
      <p:ext uri="{BB962C8B-B14F-4D97-AF65-F5344CB8AC3E}">
        <p14:creationId xmlns:p14="http://schemas.microsoft.com/office/powerpoint/2010/main" val="1937928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31774">
              <a:defRPr/>
            </a:pPr>
            <a:r>
              <a:rPr lang="en-US" smtClean="0"/>
              <a:t>IEEE: Radar</a:t>
            </a:r>
            <a:r>
              <a:rPr lang="en-US" baseline="0" smtClean="0"/>
              <a:t> Conference 2019: MIT Lincoln Laboratory “</a:t>
            </a:r>
            <a:r>
              <a:rPr lang="en-US" smtClean="0"/>
              <a:t>Inverse Synthetic Aperture Radar</a:t>
            </a:r>
            <a:r>
              <a:rPr lang="en-US" baseline="0" smtClean="0"/>
              <a:t> </a:t>
            </a:r>
            <a:r>
              <a:rPr lang="en-US" smtClean="0"/>
              <a:t>for Satellite Imaging”</a:t>
            </a:r>
          </a:p>
          <a:p>
            <a:endParaRPr lang="en-US"/>
          </a:p>
        </p:txBody>
      </p:sp>
      <p:sp>
        <p:nvSpPr>
          <p:cNvPr id="4" name="Slide Number Placeholder 3"/>
          <p:cNvSpPr>
            <a:spLocks noGrp="1"/>
          </p:cNvSpPr>
          <p:nvPr>
            <p:ph type="sldNum" sz="quarter" idx="10"/>
          </p:nvPr>
        </p:nvSpPr>
        <p:spPr/>
        <p:txBody>
          <a:bodyPr/>
          <a:lstStyle/>
          <a:p>
            <a:fld id="{91449189-5789-4FEA-9E2B-B55C7E239897}" type="slidenum">
              <a:rPr lang="en-US" smtClean="0"/>
              <a:t>9</a:t>
            </a:fld>
            <a:endParaRPr lang="en-US"/>
          </a:p>
        </p:txBody>
      </p:sp>
    </p:spTree>
    <p:extLst>
      <p:ext uri="{BB962C8B-B14F-4D97-AF65-F5344CB8AC3E}">
        <p14:creationId xmlns:p14="http://schemas.microsoft.com/office/powerpoint/2010/main" val="145729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Calibration:</a:t>
            </a:r>
            <a:r>
              <a:rPr lang="en-US" baseline="0" dirty="0" smtClean="0"/>
              <a:t> </a:t>
            </a:r>
            <a:r>
              <a:rPr lang="en-US" dirty="0" smtClean="0"/>
              <a:t>https://en.wikipedia.org/wiki/Latin_hypercube_sampling</a:t>
            </a:r>
          </a:p>
        </p:txBody>
      </p:sp>
      <p:sp>
        <p:nvSpPr>
          <p:cNvPr id="4" name="Slide Number Placeholder 3"/>
          <p:cNvSpPr>
            <a:spLocks noGrp="1"/>
          </p:cNvSpPr>
          <p:nvPr>
            <p:ph type="sldNum" sz="quarter" idx="10"/>
          </p:nvPr>
        </p:nvSpPr>
        <p:spPr/>
        <p:txBody>
          <a:bodyPr/>
          <a:lstStyle/>
          <a:p>
            <a:fld id="{91449189-5789-4FEA-9E2B-B55C7E239897}" type="slidenum">
              <a:rPr lang="en-US" smtClean="0"/>
              <a:t>10</a:t>
            </a:fld>
            <a:endParaRPr lang="en-US"/>
          </a:p>
        </p:txBody>
      </p:sp>
    </p:spTree>
    <p:extLst>
      <p:ext uri="{BB962C8B-B14F-4D97-AF65-F5344CB8AC3E}">
        <p14:creationId xmlns:p14="http://schemas.microsoft.com/office/powerpoint/2010/main" val="1937928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891995"/>
            <a:ext cx="8246070" cy="1374346"/>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2266340"/>
            <a:ext cx="8093366" cy="610820"/>
          </a:xfrm>
        </p:spPr>
        <p:txBody>
          <a:bodyPr>
            <a:normAutofit/>
          </a:bodyPr>
          <a:lstStyle>
            <a:lvl1pPr marL="0" indent="0" algn="l">
              <a:buNone/>
              <a:defRPr sz="2800" b="0" i="0">
                <a:solidFill>
                  <a:srgbClr val="5EEC3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4FCC7268-D0B4-46C0-8E1F-6A30262CB14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46070" cy="610820"/>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891996"/>
            <a:ext cx="8246070" cy="3970330"/>
          </a:xfrm>
        </p:spPr>
        <p:txBody>
          <a:bodyPr/>
          <a:lstStyle>
            <a:lvl1pPr algn="l">
              <a:defRPr sz="2800">
                <a:solidFill>
                  <a:srgbClr val="1D3A00"/>
                </a:solidFill>
              </a:defRPr>
            </a:lvl1pPr>
            <a:lvl2pPr algn="l">
              <a:defRPr>
                <a:solidFill>
                  <a:srgbClr val="1D3A00"/>
                </a:solidFill>
              </a:defRPr>
            </a:lvl2pPr>
            <a:lvl3pPr algn="l">
              <a:defRPr>
                <a:solidFill>
                  <a:srgbClr val="1D3A00"/>
                </a:solidFill>
              </a:defRPr>
            </a:lvl3pPr>
            <a:lvl4pPr algn="l">
              <a:defRPr>
                <a:solidFill>
                  <a:srgbClr val="1D3A00"/>
                </a:solidFill>
              </a:defRPr>
            </a:lvl4pPr>
            <a:lvl5pPr algn="l">
              <a:defRPr>
                <a:solidFill>
                  <a:srgbClr val="1D3A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6108200" cy="572644"/>
          </a:xfrm>
        </p:spPr>
        <p:txBody>
          <a:bodyPr>
            <a:normAutofit/>
          </a:bodyPr>
          <a:lstStyle>
            <a:lvl1pPr algn="l">
              <a:defRPr sz="3600">
                <a:solidFill>
                  <a:srgbClr val="5EEC3C"/>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82877"/>
            <a:ext cx="6108200" cy="3625589"/>
          </a:xfrm>
        </p:spPr>
        <p:txBody>
          <a:bodyPr/>
          <a:lstStyle>
            <a:lvl1pPr>
              <a:defRPr sz="2800">
                <a:solidFill>
                  <a:srgbClr val="1D3A00"/>
                </a:solidFill>
              </a:defRPr>
            </a:lvl1pPr>
            <a:lvl2pPr>
              <a:defRPr>
                <a:solidFill>
                  <a:srgbClr val="1D3A00"/>
                </a:solidFill>
              </a:defRPr>
            </a:lvl2pPr>
            <a:lvl3pPr>
              <a:defRPr>
                <a:solidFill>
                  <a:srgbClr val="1D3A00"/>
                </a:solidFill>
              </a:defRPr>
            </a:lvl3pPr>
            <a:lvl4pPr>
              <a:defRPr>
                <a:solidFill>
                  <a:srgbClr val="1D3A00"/>
                </a:solidFill>
              </a:defRPr>
            </a:lvl4pPr>
            <a:lvl5pPr>
              <a:defRPr>
                <a:solidFill>
                  <a:srgbClr val="1D3A0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128470"/>
            <a:ext cx="8093365" cy="610820"/>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80" y="1488533"/>
            <a:ext cx="4040188" cy="479822"/>
          </a:xfrm>
        </p:spPr>
        <p:txBody>
          <a:bodyPr anchor="b"/>
          <a:lstStyle>
            <a:lvl1pPr marL="0" indent="0" algn="ctr">
              <a:buNone/>
              <a:defRPr sz="2400" b="1">
                <a:solidFill>
                  <a:srgbClr val="1D3A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80" y="1960930"/>
            <a:ext cx="4040188" cy="2276294"/>
          </a:xfrm>
        </p:spPr>
        <p:txBody>
          <a:bodyPr/>
          <a:lstStyle>
            <a:lvl1pPr algn="ctr">
              <a:defRPr sz="2400">
                <a:solidFill>
                  <a:srgbClr val="1D3A00"/>
                </a:solidFill>
              </a:defRPr>
            </a:lvl1pPr>
            <a:lvl2pPr algn="ctr">
              <a:defRPr sz="2000">
                <a:solidFill>
                  <a:srgbClr val="1D3A00"/>
                </a:solidFill>
              </a:defRPr>
            </a:lvl2pPr>
            <a:lvl3pPr algn="ctr">
              <a:defRPr sz="1800">
                <a:solidFill>
                  <a:srgbClr val="1D3A00"/>
                </a:solidFill>
              </a:defRPr>
            </a:lvl3pPr>
            <a:lvl4pPr algn="ctr">
              <a:defRPr sz="1600">
                <a:solidFill>
                  <a:srgbClr val="1D3A00"/>
                </a:solidFill>
              </a:defRPr>
            </a:lvl4pPr>
            <a:lvl5pPr algn="ctr">
              <a:defRPr sz="1600">
                <a:solidFill>
                  <a:srgbClr val="1D3A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1" y="1488533"/>
            <a:ext cx="4041775" cy="479822"/>
          </a:xfrm>
        </p:spPr>
        <p:txBody>
          <a:bodyPr anchor="b"/>
          <a:lstStyle>
            <a:lvl1pPr marL="0" indent="0" algn="ctr">
              <a:buNone/>
              <a:defRPr sz="2400" b="1">
                <a:solidFill>
                  <a:srgbClr val="1D3A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1" y="1960930"/>
            <a:ext cx="4041775" cy="2276294"/>
          </a:xfrm>
        </p:spPr>
        <p:txBody>
          <a:bodyPr/>
          <a:lstStyle>
            <a:lvl1pPr algn="ctr">
              <a:defRPr sz="2400">
                <a:solidFill>
                  <a:srgbClr val="1D3A00"/>
                </a:solidFill>
              </a:defRPr>
            </a:lvl1pPr>
            <a:lvl2pPr algn="ctr">
              <a:defRPr sz="2000">
                <a:solidFill>
                  <a:srgbClr val="1D3A00"/>
                </a:solidFill>
              </a:defRPr>
            </a:lvl2pPr>
            <a:lvl3pPr algn="ctr">
              <a:defRPr sz="1800">
                <a:solidFill>
                  <a:srgbClr val="1D3A00"/>
                </a:solidFill>
              </a:defRPr>
            </a:lvl3pPr>
            <a:lvl4pPr algn="ctr">
              <a:defRPr sz="1600">
                <a:solidFill>
                  <a:srgbClr val="1D3A00"/>
                </a:solidFill>
              </a:defRPr>
            </a:lvl4pPr>
            <a:lvl5pPr algn="ctr">
              <a:defRPr sz="1600">
                <a:solidFill>
                  <a:srgbClr val="1D3A0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11/3/2021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C42395B3-457F-4BCF-8CF0-9C9EE53C171B}"/>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8" Type="http://schemas.openxmlformats.org/officeDocument/2006/relationships/image" Target="../media/image77.png"/><Relationship Id="rId3" Type="http://schemas.openxmlformats.org/officeDocument/2006/relationships/image" Target="../media/image71.jpeg"/><Relationship Id="rId7" Type="http://schemas.microsoft.com/office/2007/relationships/hdphoto" Target="../media/hdphoto2.wdp"/><Relationship Id="rId17" Type="http://schemas.openxmlformats.org/officeDocument/2006/relationships/image" Target="../media/image57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15" Type="http://schemas.openxmlformats.org/officeDocument/2006/relationships/image" Target="../media/image550.png"/><Relationship Id="rId19" Type="http://schemas.openxmlformats.org/officeDocument/2006/relationships/image" Target="../media/image580.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590.pn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8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48.png"/><Relationship Id="rId3" Type="http://schemas.openxmlformats.org/officeDocument/2006/relationships/image" Target="../media/image85.png"/><Relationship Id="rId7" Type="http://schemas.openxmlformats.org/officeDocument/2006/relationships/image" Target="../media/image220.png"/><Relationship Id="rId12"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50.png"/><Relationship Id="rId5" Type="http://schemas.openxmlformats.org/officeDocument/2006/relationships/image" Target="../media/image87.png"/><Relationship Id="rId10" Type="http://schemas.openxmlformats.org/officeDocument/2006/relationships/chart" Target="../charts/chart1.xml"/><Relationship Id="rId4" Type="http://schemas.openxmlformats.org/officeDocument/2006/relationships/image" Target="../media/image86.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jpeg"/></Relationships>
</file>

<file path=ppt/slides/_rels/slide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openxmlformats.org/officeDocument/2006/relationships/image" Target="../media/image20.jpeg"/><Relationship Id="rId26" Type="http://schemas.openxmlformats.org/officeDocument/2006/relationships/image" Target="../media/image28.jpeg"/><Relationship Id="rId3" Type="http://schemas.openxmlformats.org/officeDocument/2006/relationships/image" Target="../media/image5.png"/><Relationship Id="rId21" Type="http://schemas.openxmlformats.org/officeDocument/2006/relationships/image" Target="../media/image23.jpeg"/><Relationship Id="rId34" Type="http://schemas.openxmlformats.org/officeDocument/2006/relationships/image" Target="../media/image36.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jpeg"/><Relationship Id="rId2" Type="http://schemas.openxmlformats.org/officeDocument/2006/relationships/notesSlide" Target="../notesSlides/notesSlide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24" Type="http://schemas.openxmlformats.org/officeDocument/2006/relationships/image" Target="../media/image26.png"/><Relationship Id="rId32" Type="http://schemas.openxmlformats.org/officeDocument/2006/relationships/image" Target="../media/image34.jpeg"/><Relationship Id="rId5" Type="http://schemas.openxmlformats.org/officeDocument/2006/relationships/image" Target="../media/image7.png"/><Relationship Id="rId15" Type="http://schemas.openxmlformats.org/officeDocument/2006/relationships/image" Target="../media/image17.gif"/><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jpeg"/><Relationship Id="rId19" Type="http://schemas.openxmlformats.org/officeDocument/2006/relationships/image" Target="../media/image21.png"/><Relationship Id="rId31" Type="http://schemas.openxmlformats.org/officeDocument/2006/relationships/image" Target="../media/image33.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jpeg"/><Relationship Id="rId30" Type="http://schemas.openxmlformats.org/officeDocument/2006/relationships/image" Target="../media/image32.png"/><Relationship Id="rId35" Type="http://schemas.openxmlformats.org/officeDocument/2006/relationships/image" Target="../media/image37.jpeg"/></Relationships>
</file>

<file path=ppt/slides/_rels/slide2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png"/><Relationship Id="rId7" Type="http://schemas.openxmlformats.org/officeDocument/2006/relationships/image" Target="../media/image530.png"/><Relationship Id="rId12"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01.gif"/><Relationship Id="rId11" Type="http://schemas.openxmlformats.org/officeDocument/2006/relationships/image" Target="../media/image105.png"/><Relationship Id="rId5" Type="http://schemas.openxmlformats.org/officeDocument/2006/relationships/image" Target="../media/image88.png"/><Relationship Id="rId10" Type="http://schemas.openxmlformats.org/officeDocument/2006/relationships/image" Target="../media/image104.png"/><Relationship Id="rId4" Type="http://schemas.openxmlformats.org/officeDocument/2006/relationships/image" Target="../media/image100.png"/><Relationship Id="rId9" Type="http://schemas.openxmlformats.org/officeDocument/2006/relationships/image" Target="../media/image10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1670" y="586585"/>
            <a:ext cx="7940660" cy="1336168"/>
          </a:xfrm>
        </p:spPr>
        <p:txBody>
          <a:bodyPr>
            <a:normAutofit/>
          </a:bodyPr>
          <a:lstStyle/>
          <a:p>
            <a:r>
              <a:rPr lang="en-US" dirty="0" smtClean="0"/>
              <a:t>Chatterpaul Joseph</a:t>
            </a:r>
            <a:endParaRPr lang="en-US" dirty="0"/>
          </a:p>
        </p:txBody>
      </p:sp>
      <p:sp>
        <p:nvSpPr>
          <p:cNvPr id="3" name="Subtitle 2"/>
          <p:cNvSpPr>
            <a:spLocks noGrp="1"/>
          </p:cNvSpPr>
          <p:nvPr>
            <p:ph type="subTitle" idx="1"/>
          </p:nvPr>
        </p:nvSpPr>
        <p:spPr>
          <a:xfrm>
            <a:off x="601670" y="1960930"/>
            <a:ext cx="7940661" cy="763525"/>
          </a:xfrm>
        </p:spPr>
        <p:txBody>
          <a:bodyPr>
            <a:normAutofit/>
          </a:bodyPr>
          <a:lstStyle/>
          <a:p>
            <a:r>
              <a:rPr lang="en-US" dirty="0" smtClean="0"/>
              <a:t>RF </a:t>
            </a:r>
            <a:r>
              <a:rPr lang="en-US" dirty="0" smtClean="0"/>
              <a:t>Software System Career </a:t>
            </a:r>
            <a:r>
              <a:rPr lang="en-US" dirty="0" smtClean="0"/>
              <a:t>Experience</a:t>
            </a:r>
            <a:endParaRPr lang="en-US" dirty="0"/>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820" y="754379"/>
            <a:ext cx="3711100" cy="256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9652" y="3960941"/>
            <a:ext cx="1689643" cy="1182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sz="2800" dirty="0" smtClean="0"/>
              <a:t>Calibration Optimization Using Design of Experiments (DOE)</a:t>
            </a:r>
            <a:endParaRPr lang="en-US" sz="28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42950"/>
            <a:ext cx="277512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Grp="1" noChangeAspect="1" noChangeArrowheads="1"/>
          </p:cNvPicPr>
          <p:nvPr>
            <p:ph idx="1"/>
          </p:nvPr>
        </p:nvPicPr>
        <p:blipFill>
          <a:blip r:embed="rId6" cstate="print">
            <a:extLst>
              <a:ext uri="{28A0092B-C50C-407E-A947-70E740481C1C}">
                <a14:useLocalDpi xmlns:a14="http://schemas.microsoft.com/office/drawing/2010/main" val="0"/>
              </a:ext>
            </a:extLst>
          </a:blip>
          <a:srcRect/>
          <a:stretch>
            <a:fillRect/>
          </a:stretch>
        </p:blipFill>
        <p:spPr bwMode="auto">
          <a:xfrm>
            <a:off x="2740935" y="1340970"/>
            <a:ext cx="1796875" cy="1230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64010" y="2581095"/>
            <a:ext cx="20738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ular Callout 4"/>
          <p:cNvSpPr/>
          <p:nvPr/>
        </p:nvSpPr>
        <p:spPr>
          <a:xfrm>
            <a:off x="3961180" y="2645385"/>
            <a:ext cx="757934" cy="147270"/>
          </a:xfrm>
          <a:prstGeom prst="wedgeRectCallout">
            <a:avLst>
              <a:gd name="adj1" fmla="val -98266"/>
              <a:gd name="adj2" fmla="val -47365"/>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 Peak</a:t>
            </a:r>
          </a:p>
        </p:txBody>
      </p:sp>
      <p:cxnSp>
        <p:nvCxnSpPr>
          <p:cNvPr id="7" name="Straight Connector 6"/>
          <p:cNvCxnSpPr/>
          <p:nvPr/>
        </p:nvCxnSpPr>
        <p:spPr>
          <a:xfrm>
            <a:off x="3350360" y="3112415"/>
            <a:ext cx="458115"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ular Callout 10"/>
          <p:cNvSpPr/>
          <p:nvPr/>
        </p:nvSpPr>
        <p:spPr>
          <a:xfrm>
            <a:off x="3929430" y="3037421"/>
            <a:ext cx="916230" cy="149988"/>
          </a:xfrm>
          <a:prstGeom prst="wedgeRectCallout">
            <a:avLst>
              <a:gd name="adj1" fmla="val -60554"/>
              <a:gd name="adj2" fmla="val 5714"/>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2. 3dB BW</a:t>
            </a:r>
            <a:endParaRPr lang="en-US" sz="1200" dirty="0"/>
          </a:p>
        </p:txBody>
      </p:sp>
      <p:sp>
        <p:nvSpPr>
          <p:cNvPr id="12" name="Rectangular Callout 11"/>
          <p:cNvSpPr/>
          <p:nvPr/>
        </p:nvSpPr>
        <p:spPr>
          <a:xfrm>
            <a:off x="4537811" y="3233424"/>
            <a:ext cx="950420" cy="559965"/>
          </a:xfrm>
          <a:prstGeom prst="wedgeRectCallout">
            <a:avLst>
              <a:gd name="adj1" fmla="val -77157"/>
              <a:gd name="adj2" fmla="val -16013"/>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3. Peak to </a:t>
            </a:r>
          </a:p>
          <a:p>
            <a:pPr algn="ctr"/>
            <a:r>
              <a:rPr lang="en-US" sz="1200" dirty="0" smtClean="0"/>
              <a:t>Sidelobe Ratio</a:t>
            </a:r>
            <a:endParaRPr lang="en-US" sz="1200" dirty="0"/>
          </a:p>
        </p:txBody>
      </p:sp>
      <p:sp>
        <p:nvSpPr>
          <p:cNvPr id="13" name="Rectangular Callout 12"/>
          <p:cNvSpPr/>
          <p:nvPr/>
        </p:nvSpPr>
        <p:spPr>
          <a:xfrm>
            <a:off x="3857751" y="3945790"/>
            <a:ext cx="866954" cy="305716"/>
          </a:xfrm>
          <a:prstGeom prst="wedgeRectCallout">
            <a:avLst>
              <a:gd name="adj1" fmla="val -38663"/>
              <a:gd name="adj2" fmla="val -111055"/>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Don’t Care about Null</a:t>
            </a:r>
            <a:endParaRPr lang="en-US" sz="1200" dirty="0"/>
          </a:p>
        </p:txBody>
      </p:sp>
      <p:pic>
        <p:nvPicPr>
          <p:cNvPr id="102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6260" y="2574190"/>
            <a:ext cx="2002262"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43555" y="4031328"/>
            <a:ext cx="2443280" cy="830997"/>
          </a:xfrm>
          <a:prstGeom prst="rect">
            <a:avLst/>
          </a:prstGeom>
          <a:noFill/>
        </p:spPr>
        <p:txBody>
          <a:bodyPr wrap="square" rtlCol="0">
            <a:spAutoFit/>
          </a:bodyPr>
          <a:lstStyle/>
          <a:p>
            <a:r>
              <a:rPr lang="en-US" sz="1200" dirty="0" smtClean="0"/>
              <a:t>Iterate and minimize the LHS Design number of points until the differences in the Antenna Figure of Merits are negligible </a:t>
            </a:r>
            <a:endParaRPr lang="en-US" sz="1200" dirty="0"/>
          </a:p>
        </p:txBody>
      </p:sp>
      <p:sp>
        <p:nvSpPr>
          <p:cNvPr id="10" name="TextBox 9"/>
          <p:cNvSpPr txBox="1"/>
          <p:nvPr/>
        </p:nvSpPr>
        <p:spPr>
          <a:xfrm>
            <a:off x="2729653" y="739290"/>
            <a:ext cx="2453168" cy="646331"/>
          </a:xfrm>
          <a:prstGeom prst="rect">
            <a:avLst/>
          </a:prstGeom>
          <a:noFill/>
        </p:spPr>
        <p:txBody>
          <a:bodyPr wrap="square" rtlCol="0">
            <a:spAutoFit/>
          </a:bodyPr>
          <a:lstStyle/>
          <a:p>
            <a:r>
              <a:rPr lang="en-US" sz="1200" dirty="0" smtClean="0"/>
              <a:t>After Antenna Pattern Design Verification Testing, utilize DOE for factor production calibration</a:t>
            </a:r>
            <a:endParaRPr lang="en-US" sz="1200" dirty="0"/>
          </a:p>
        </p:txBody>
      </p:sp>
      <p:pic>
        <p:nvPicPr>
          <p:cNvPr id="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6595" y="3259990"/>
            <a:ext cx="2583741"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Isosceles Triangle 17"/>
          <p:cNvSpPr/>
          <p:nvPr/>
        </p:nvSpPr>
        <p:spPr>
          <a:xfrm rot="11807533">
            <a:off x="7380618" y="1110997"/>
            <a:ext cx="305410" cy="459945"/>
          </a:xfrm>
          <a:prstGeom prst="triangle">
            <a:avLst/>
          </a:prstGeom>
          <a:solidFill>
            <a:srgbClr val="FE92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9731861">
            <a:off x="6749097" y="1098130"/>
            <a:ext cx="305410" cy="45994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6" idx="0"/>
          </p:cNvCxnSpPr>
          <p:nvPr/>
        </p:nvCxnSpPr>
        <p:spPr>
          <a:xfrm>
            <a:off x="6972112" y="1547063"/>
            <a:ext cx="81943" cy="256566"/>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8" idx="0"/>
          </p:cNvCxnSpPr>
          <p:nvPr/>
        </p:nvCxnSpPr>
        <p:spPr>
          <a:xfrm flipH="1">
            <a:off x="7331513" y="1561136"/>
            <a:ext cx="135371" cy="360561"/>
          </a:xfrm>
          <a:prstGeom prst="line">
            <a:avLst/>
          </a:prstGeom>
          <a:ln w="22225">
            <a:solidFill>
              <a:srgbClr val="E39A39"/>
            </a:solidFill>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a:off x="7038370" y="1605253"/>
            <a:ext cx="360828" cy="198376"/>
          </a:xfrm>
          <a:prstGeom prst="arc">
            <a:avLst>
              <a:gd name="adj1" fmla="val 10155596"/>
              <a:gd name="adj2" fmla="val 316293"/>
            </a:avLst>
          </a:prstGeom>
          <a:ln w="22225">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p:cNvSpPr txBox="1"/>
              <p:nvPr/>
            </p:nvSpPr>
            <p:spPr>
              <a:xfrm>
                <a:off x="7032022" y="1502815"/>
                <a:ext cx="907108"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ea typeface="Cambria Math"/>
                            </a:rPr>
                          </m:ctrlPr>
                        </m:sSubPr>
                        <m:e>
                          <m:r>
                            <a:rPr lang="en-US" i="1">
                              <a:latin typeface="Cambria Math"/>
                              <a:ea typeface="Cambria Math"/>
                            </a:rPr>
                            <m:t>𝜃</m:t>
                          </m:r>
                        </m:e>
                        <m:sub>
                          <m:r>
                            <a:rPr lang="en-US" b="0" i="1" smtClean="0">
                              <a:latin typeface="Cambria Math"/>
                              <a:ea typeface="Cambria Math"/>
                            </a:rPr>
                            <m:t>𝑠𝑞𝑢𝑖𝑛𝑡</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7032022" y="1502815"/>
                <a:ext cx="907108" cy="390748"/>
              </a:xfrm>
              <a:prstGeom prst="rect">
                <a:avLst/>
              </a:prstGeom>
              <a:blipFill rotWithShape="1">
                <a:blip r:embed="rId10"/>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024673" y="950298"/>
                <a:ext cx="364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a:ea typeface="Cambria Math"/>
                        </a:rPr>
                        <m:t>Σ</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7024673" y="950298"/>
                <a:ext cx="364202"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024673" y="2355123"/>
                <a:ext cx="3754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a:ea typeface="Cambria Math"/>
                        </a:rPr>
                        <m:t>Δ</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7024673" y="2355123"/>
                <a:ext cx="375424" cy="369332"/>
              </a:xfrm>
              <a:prstGeom prst="rect">
                <a:avLst/>
              </a:prstGeom>
              <a:blipFill rotWithShape="1">
                <a:blip r:embed="rId12"/>
                <a:stretch>
                  <a:fillRect/>
                </a:stretch>
              </a:blipFill>
            </p:spPr>
            <p:txBody>
              <a:bodyPr/>
              <a:lstStyle/>
              <a:p>
                <a:r>
                  <a:rPr lang="en-US">
                    <a:noFill/>
                  </a:rPr>
                  <a:t> </a:t>
                </a:r>
              </a:p>
            </p:txBody>
          </p:sp>
        </mc:Fallback>
      </mc:AlternateContent>
      <p:sp>
        <p:nvSpPr>
          <p:cNvPr id="34" name="TextBox 33"/>
          <p:cNvSpPr txBox="1"/>
          <p:nvPr/>
        </p:nvSpPr>
        <p:spPr>
          <a:xfrm>
            <a:off x="7354093" y="4174390"/>
            <a:ext cx="1845304" cy="830997"/>
          </a:xfrm>
          <a:prstGeom prst="rect">
            <a:avLst/>
          </a:prstGeom>
          <a:noFill/>
        </p:spPr>
        <p:txBody>
          <a:bodyPr wrap="square" rtlCol="0">
            <a:spAutoFit/>
          </a:bodyPr>
          <a:lstStyle/>
          <a:p>
            <a:r>
              <a:rPr lang="en-US" sz="1200" dirty="0" smtClean="0"/>
              <a:t>The differences in the monopulse slope is are negligible but only 18 of 56 points are used </a:t>
            </a:r>
            <a:endParaRPr lang="en-US" sz="1200" dirty="0"/>
          </a:p>
        </p:txBody>
      </p:sp>
    </p:spTree>
    <p:extLst>
      <p:ext uri="{BB962C8B-B14F-4D97-AF65-F5344CB8AC3E}">
        <p14:creationId xmlns:p14="http://schemas.microsoft.com/office/powerpoint/2010/main" val="2253597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Straight Connector 106"/>
          <p:cNvCxnSpPr/>
          <p:nvPr/>
        </p:nvCxnSpPr>
        <p:spPr>
          <a:xfrm flipV="1">
            <a:off x="443227" y="2195199"/>
            <a:ext cx="8171538" cy="29474"/>
          </a:xfrm>
          <a:prstGeom prst="line">
            <a:avLst/>
          </a:prstGeom>
          <a:ln w="254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Minus 96"/>
          <p:cNvSpPr/>
          <p:nvPr/>
        </p:nvSpPr>
        <p:spPr>
          <a:xfrm>
            <a:off x="6238951" y="3134144"/>
            <a:ext cx="2899311" cy="16397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Minus 89"/>
          <p:cNvSpPr/>
          <p:nvPr/>
        </p:nvSpPr>
        <p:spPr>
          <a:xfrm>
            <a:off x="6400806" y="2418081"/>
            <a:ext cx="2899311" cy="16397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Minus 68"/>
          <p:cNvSpPr/>
          <p:nvPr/>
        </p:nvSpPr>
        <p:spPr>
          <a:xfrm>
            <a:off x="1374720" y="2439198"/>
            <a:ext cx="6374375" cy="126826"/>
          </a:xfrm>
          <a:prstGeom prst="mathMinus">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Minus 67"/>
          <p:cNvSpPr/>
          <p:nvPr/>
        </p:nvSpPr>
        <p:spPr>
          <a:xfrm>
            <a:off x="1175899" y="3149353"/>
            <a:ext cx="6444464" cy="103074"/>
          </a:xfrm>
          <a:prstGeom prst="mathMinus">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inus 66"/>
          <p:cNvSpPr/>
          <p:nvPr/>
        </p:nvSpPr>
        <p:spPr>
          <a:xfrm>
            <a:off x="31653" y="3125163"/>
            <a:ext cx="2288491" cy="16397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inus 48"/>
          <p:cNvSpPr/>
          <p:nvPr/>
        </p:nvSpPr>
        <p:spPr>
          <a:xfrm>
            <a:off x="46014" y="2402053"/>
            <a:ext cx="2288491" cy="16397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2800" dirty="0" smtClean="0"/>
              <a:t>Electronics Warfare [Radar Warning Receiver + Jammer]</a:t>
            </a:r>
            <a:endParaRPr lang="en-US" sz="2800" dirty="0"/>
          </a:p>
        </p:txBody>
      </p:sp>
      <p:sp>
        <p:nvSpPr>
          <p:cNvPr id="11" name="Rectangular Callout 10"/>
          <p:cNvSpPr/>
          <p:nvPr/>
        </p:nvSpPr>
        <p:spPr>
          <a:xfrm>
            <a:off x="51870" y="1723768"/>
            <a:ext cx="918062" cy="384521"/>
          </a:xfrm>
          <a:prstGeom prst="wedgeRectCallout">
            <a:avLst>
              <a:gd name="adj1" fmla="val -34824"/>
              <a:gd name="adj2" fmla="val 10753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1. Dual Pol Antennas</a:t>
            </a:r>
            <a:endParaRPr lang="en-US" sz="1200" dirty="0">
              <a:solidFill>
                <a:schemeClr val="tx1"/>
              </a:solidFill>
            </a:endParaRPr>
          </a:p>
        </p:txBody>
      </p:sp>
      <p:sp>
        <p:nvSpPr>
          <p:cNvPr id="15" name="Isosceles Triangle 14"/>
          <p:cNvSpPr/>
          <p:nvPr/>
        </p:nvSpPr>
        <p:spPr>
          <a:xfrm rot="5400000">
            <a:off x="69099" y="2278715"/>
            <a:ext cx="305410" cy="399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5400000">
            <a:off x="53148" y="3002293"/>
            <a:ext cx="305410" cy="399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rot="5400000">
            <a:off x="545092" y="2355951"/>
            <a:ext cx="305410" cy="256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Manual Operation 21"/>
          <p:cNvSpPr/>
          <p:nvPr/>
        </p:nvSpPr>
        <p:spPr>
          <a:xfrm rot="5400000">
            <a:off x="1881429" y="2283194"/>
            <a:ext cx="458115" cy="426172"/>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edefined Process 29"/>
          <p:cNvSpPr/>
          <p:nvPr/>
        </p:nvSpPr>
        <p:spPr>
          <a:xfrm>
            <a:off x="1374720" y="2357996"/>
            <a:ext cx="348453" cy="288310"/>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rot="5400000">
            <a:off x="541663" y="3066984"/>
            <a:ext cx="305410" cy="256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nual Operation 44"/>
          <p:cNvSpPr/>
          <p:nvPr/>
        </p:nvSpPr>
        <p:spPr>
          <a:xfrm rot="5400000">
            <a:off x="1878000" y="2994227"/>
            <a:ext cx="458115" cy="426172"/>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Predefined Process 46"/>
          <p:cNvSpPr/>
          <p:nvPr/>
        </p:nvSpPr>
        <p:spPr>
          <a:xfrm>
            <a:off x="1371291" y="3069029"/>
            <a:ext cx="348453" cy="288310"/>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Multidocument 37"/>
          <p:cNvSpPr/>
          <p:nvPr/>
        </p:nvSpPr>
        <p:spPr>
          <a:xfrm>
            <a:off x="2607468" y="2222864"/>
            <a:ext cx="468003" cy="558574"/>
          </a:xfrm>
          <a:prstGeom prst="flowChartMultidocumen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Multidocument 49"/>
          <p:cNvSpPr/>
          <p:nvPr/>
        </p:nvSpPr>
        <p:spPr>
          <a:xfrm>
            <a:off x="2607468" y="2952096"/>
            <a:ext cx="468003" cy="558574"/>
          </a:xfrm>
          <a:prstGeom prst="flowChartMultidocumen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Summing Junction 38"/>
          <p:cNvSpPr/>
          <p:nvPr/>
        </p:nvSpPr>
        <p:spPr>
          <a:xfrm>
            <a:off x="905824" y="3049494"/>
            <a:ext cx="353354" cy="305410"/>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Summing Junction 51"/>
          <p:cNvSpPr/>
          <p:nvPr/>
        </p:nvSpPr>
        <p:spPr>
          <a:xfrm>
            <a:off x="913044" y="2333276"/>
            <a:ext cx="353354" cy="305410"/>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evel 39"/>
          <p:cNvSpPr/>
          <p:nvPr/>
        </p:nvSpPr>
        <p:spPr>
          <a:xfrm>
            <a:off x="3260452" y="2300804"/>
            <a:ext cx="507391" cy="423442"/>
          </a:xfrm>
          <a:prstGeom prst="bevel">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Bevel 53"/>
          <p:cNvSpPr/>
          <p:nvPr/>
        </p:nvSpPr>
        <p:spPr>
          <a:xfrm>
            <a:off x="3259535" y="2997161"/>
            <a:ext cx="507391" cy="423442"/>
          </a:xfrm>
          <a:prstGeom prst="bevel">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ame 40"/>
          <p:cNvSpPr/>
          <p:nvPr/>
        </p:nvSpPr>
        <p:spPr>
          <a:xfrm>
            <a:off x="3992228" y="2303056"/>
            <a:ext cx="605229" cy="398330"/>
          </a:xfrm>
          <a:prstGeom prst="fram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ame 55"/>
          <p:cNvSpPr/>
          <p:nvPr/>
        </p:nvSpPr>
        <p:spPr>
          <a:xfrm>
            <a:off x="3988878" y="3000449"/>
            <a:ext cx="605229" cy="398330"/>
          </a:xfrm>
          <a:prstGeom prst="fram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ular Callout 56"/>
          <p:cNvSpPr/>
          <p:nvPr/>
        </p:nvSpPr>
        <p:spPr>
          <a:xfrm>
            <a:off x="5947" y="3619412"/>
            <a:ext cx="1086622" cy="394932"/>
          </a:xfrm>
          <a:prstGeom prst="wedgeRectCallout">
            <a:avLst>
              <a:gd name="adj1" fmla="val 13246"/>
              <a:gd name="adj2" fmla="val -132413"/>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2. Low Noise Amplifier</a:t>
            </a:r>
            <a:endParaRPr lang="en-US" sz="1200" dirty="0">
              <a:solidFill>
                <a:schemeClr val="tx1"/>
              </a:solidFill>
            </a:endParaRPr>
          </a:p>
        </p:txBody>
      </p:sp>
      <p:sp>
        <p:nvSpPr>
          <p:cNvPr id="58" name="Rectangular Callout 57"/>
          <p:cNvSpPr/>
          <p:nvPr/>
        </p:nvSpPr>
        <p:spPr>
          <a:xfrm>
            <a:off x="985407" y="1723768"/>
            <a:ext cx="814900" cy="384522"/>
          </a:xfrm>
          <a:prstGeom prst="wedgeRectCallout">
            <a:avLst>
              <a:gd name="adj1" fmla="val -30348"/>
              <a:gd name="adj2" fmla="val 98055"/>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3. Down Converter</a:t>
            </a:r>
            <a:endParaRPr lang="en-US" sz="1200" dirty="0">
              <a:solidFill>
                <a:schemeClr val="tx1"/>
              </a:solidFill>
            </a:endParaRPr>
          </a:p>
        </p:txBody>
      </p:sp>
      <p:sp>
        <p:nvSpPr>
          <p:cNvPr id="59" name="Rectangular Callout 58"/>
          <p:cNvSpPr/>
          <p:nvPr/>
        </p:nvSpPr>
        <p:spPr>
          <a:xfrm>
            <a:off x="1082502" y="3633649"/>
            <a:ext cx="888291" cy="384522"/>
          </a:xfrm>
          <a:prstGeom prst="wedgeRectCallout">
            <a:avLst>
              <a:gd name="adj1" fmla="val -20688"/>
              <a:gd name="adj2" fmla="val -115966"/>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3. Anti Alias Filter</a:t>
            </a:r>
            <a:endParaRPr lang="en-US" sz="1200" dirty="0">
              <a:solidFill>
                <a:schemeClr val="tx1"/>
              </a:solidFill>
            </a:endParaRPr>
          </a:p>
        </p:txBody>
      </p:sp>
      <p:sp>
        <p:nvSpPr>
          <p:cNvPr id="60" name="Rectangular Callout 59"/>
          <p:cNvSpPr/>
          <p:nvPr/>
        </p:nvSpPr>
        <p:spPr>
          <a:xfrm>
            <a:off x="1805961" y="1723768"/>
            <a:ext cx="1269510" cy="384522"/>
          </a:xfrm>
          <a:prstGeom prst="wedgeRectCallout">
            <a:avLst>
              <a:gd name="adj1" fmla="val -25628"/>
              <a:gd name="adj2" fmla="val 94092"/>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4</a:t>
            </a:r>
            <a:r>
              <a:rPr lang="en-US" sz="1200" dirty="0" smtClean="0">
                <a:solidFill>
                  <a:schemeClr val="tx1"/>
                </a:solidFill>
              </a:rPr>
              <a:t>. Analog to Digital Converter</a:t>
            </a:r>
            <a:endParaRPr lang="en-US" sz="1200" dirty="0">
              <a:solidFill>
                <a:schemeClr val="tx1"/>
              </a:solidFill>
            </a:endParaRPr>
          </a:p>
        </p:txBody>
      </p:sp>
      <p:sp>
        <p:nvSpPr>
          <p:cNvPr id="61" name="Rectangular Callout 60"/>
          <p:cNvSpPr/>
          <p:nvPr/>
        </p:nvSpPr>
        <p:spPr>
          <a:xfrm>
            <a:off x="1972713" y="3624617"/>
            <a:ext cx="1269510" cy="384522"/>
          </a:xfrm>
          <a:prstGeom prst="wedgeRectCallout">
            <a:avLst>
              <a:gd name="adj1" fmla="val 21190"/>
              <a:gd name="adj2" fmla="val -82278"/>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5. </a:t>
            </a:r>
            <a:r>
              <a:rPr lang="en-US" sz="1200" dirty="0" err="1" smtClean="0">
                <a:solidFill>
                  <a:schemeClr val="tx1"/>
                </a:solidFill>
              </a:rPr>
              <a:t>Channelizer</a:t>
            </a:r>
            <a:r>
              <a:rPr lang="en-US" sz="1200" dirty="0">
                <a:solidFill>
                  <a:schemeClr val="tx1"/>
                </a:solidFill>
              </a:rPr>
              <a:t> </a:t>
            </a:r>
            <a:r>
              <a:rPr lang="en-US" sz="1200" dirty="0" smtClean="0">
                <a:solidFill>
                  <a:schemeClr val="tx1"/>
                </a:solidFill>
              </a:rPr>
              <a:t>Filter Bank</a:t>
            </a:r>
          </a:p>
        </p:txBody>
      </p:sp>
      <p:sp>
        <p:nvSpPr>
          <p:cNvPr id="63" name="Rectangular Callout 62"/>
          <p:cNvSpPr/>
          <p:nvPr/>
        </p:nvSpPr>
        <p:spPr>
          <a:xfrm>
            <a:off x="3075470" y="1728461"/>
            <a:ext cx="913407" cy="384522"/>
          </a:xfrm>
          <a:prstGeom prst="wedgeRectCallout">
            <a:avLst>
              <a:gd name="adj1" fmla="val -2005"/>
              <a:gd name="adj2" fmla="val 104000"/>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6. Detector</a:t>
            </a:r>
          </a:p>
        </p:txBody>
      </p:sp>
      <p:sp>
        <p:nvSpPr>
          <p:cNvPr id="64" name="Rectangular Callout 63"/>
          <p:cNvSpPr/>
          <p:nvPr/>
        </p:nvSpPr>
        <p:spPr>
          <a:xfrm>
            <a:off x="3242223" y="3627993"/>
            <a:ext cx="1049269" cy="384522"/>
          </a:xfrm>
          <a:prstGeom prst="wedgeRectCallout">
            <a:avLst>
              <a:gd name="adj1" fmla="val 39797"/>
              <a:gd name="adj2" fmla="val -110021"/>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7. Parameter Encoder</a:t>
            </a:r>
          </a:p>
        </p:txBody>
      </p:sp>
      <p:sp>
        <p:nvSpPr>
          <p:cNvPr id="42" name="Bent-Up Arrow 41"/>
          <p:cNvSpPr/>
          <p:nvPr/>
        </p:nvSpPr>
        <p:spPr>
          <a:xfrm>
            <a:off x="4566262" y="1916028"/>
            <a:ext cx="254095" cy="617291"/>
          </a:xfrm>
          <a:prstGeom prst="bentUpArrow">
            <a:avLst>
              <a:gd name="adj1" fmla="val 11693"/>
              <a:gd name="adj2" fmla="val 25000"/>
              <a:gd name="adj3" fmla="val 2999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Bent-Up Arrow 69"/>
          <p:cNvSpPr/>
          <p:nvPr/>
        </p:nvSpPr>
        <p:spPr>
          <a:xfrm flipV="1">
            <a:off x="4587526" y="3197837"/>
            <a:ext cx="254286" cy="636480"/>
          </a:xfrm>
          <a:prstGeom prst="bentUpArrow">
            <a:avLst>
              <a:gd name="adj1" fmla="val 11693"/>
              <a:gd name="adj2" fmla="val 25832"/>
              <a:gd name="adj3" fmla="val 2999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Magnetic Disk 52"/>
          <p:cNvSpPr/>
          <p:nvPr/>
        </p:nvSpPr>
        <p:spPr>
          <a:xfrm>
            <a:off x="4871672" y="2285082"/>
            <a:ext cx="458115" cy="493686"/>
          </a:xfrm>
          <a:prstGeom prst="flowChartMagneticDisk">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ular Callout 73"/>
          <p:cNvSpPr/>
          <p:nvPr/>
        </p:nvSpPr>
        <p:spPr>
          <a:xfrm>
            <a:off x="3979789" y="1738745"/>
            <a:ext cx="637788" cy="384522"/>
          </a:xfrm>
          <a:prstGeom prst="wedgeRectCallout">
            <a:avLst>
              <a:gd name="adj1" fmla="val 64408"/>
              <a:gd name="adj2" fmla="val 66349"/>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7a. SW Tracker</a:t>
            </a:r>
          </a:p>
        </p:txBody>
      </p:sp>
      <p:sp>
        <p:nvSpPr>
          <p:cNvPr id="75" name="Rectangular Callout 74"/>
          <p:cNvSpPr/>
          <p:nvPr/>
        </p:nvSpPr>
        <p:spPr>
          <a:xfrm>
            <a:off x="4291492" y="3627993"/>
            <a:ext cx="637788" cy="384522"/>
          </a:xfrm>
          <a:prstGeom prst="wedgeRectCallout">
            <a:avLst>
              <a:gd name="adj1" fmla="val 20203"/>
              <a:gd name="adj2" fmla="val -78314"/>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7a. SW PDW</a:t>
            </a:r>
          </a:p>
        </p:txBody>
      </p:sp>
      <p:sp>
        <p:nvSpPr>
          <p:cNvPr id="76" name="Flowchart: Magnetic Disk 75"/>
          <p:cNvSpPr/>
          <p:nvPr/>
        </p:nvSpPr>
        <p:spPr>
          <a:xfrm>
            <a:off x="4867100" y="2990871"/>
            <a:ext cx="458115" cy="493686"/>
          </a:xfrm>
          <a:prstGeom prst="flowChartMagneticDisk">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ular Callout 76"/>
          <p:cNvSpPr/>
          <p:nvPr/>
        </p:nvSpPr>
        <p:spPr>
          <a:xfrm>
            <a:off x="4871672" y="1740790"/>
            <a:ext cx="935049" cy="384522"/>
          </a:xfrm>
          <a:prstGeom prst="wedgeRectCallout">
            <a:avLst>
              <a:gd name="adj1" fmla="val -18203"/>
              <a:gd name="adj2" fmla="val 88147"/>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8. Digital RF Memory</a:t>
            </a:r>
          </a:p>
        </p:txBody>
      </p:sp>
      <p:sp>
        <p:nvSpPr>
          <p:cNvPr id="55" name="Flowchart: Terminator 54"/>
          <p:cNvSpPr/>
          <p:nvPr/>
        </p:nvSpPr>
        <p:spPr>
          <a:xfrm>
            <a:off x="5430067" y="2300804"/>
            <a:ext cx="610820" cy="400582"/>
          </a:xfrm>
          <a:prstGeom prst="flowChartTerminato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Terminator 78"/>
          <p:cNvSpPr/>
          <p:nvPr/>
        </p:nvSpPr>
        <p:spPr>
          <a:xfrm>
            <a:off x="5474877" y="3075239"/>
            <a:ext cx="610820" cy="400582"/>
          </a:xfrm>
          <a:prstGeom prst="flowChartTerminator">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ular Callout 79"/>
          <p:cNvSpPr/>
          <p:nvPr/>
        </p:nvSpPr>
        <p:spPr>
          <a:xfrm>
            <a:off x="4944904" y="3642056"/>
            <a:ext cx="1561108" cy="384522"/>
          </a:xfrm>
          <a:prstGeom prst="wedgeRectCallout">
            <a:avLst>
              <a:gd name="adj1" fmla="val 1331"/>
              <a:gd name="adj2" fmla="val -90204"/>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9</a:t>
            </a:r>
            <a:r>
              <a:rPr lang="en-US" sz="1200" dirty="0" smtClean="0">
                <a:solidFill>
                  <a:schemeClr val="tx1"/>
                </a:solidFill>
              </a:rPr>
              <a:t>. Techniques: Delay, Doppler, Mag/Phase</a:t>
            </a:r>
          </a:p>
        </p:txBody>
      </p:sp>
      <p:sp>
        <p:nvSpPr>
          <p:cNvPr id="81" name="Flowchart: Manual Operation 80"/>
          <p:cNvSpPr/>
          <p:nvPr/>
        </p:nvSpPr>
        <p:spPr>
          <a:xfrm rot="16200000">
            <a:off x="6720103" y="2278572"/>
            <a:ext cx="458115" cy="426172"/>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ular Callout 81"/>
          <p:cNvSpPr/>
          <p:nvPr/>
        </p:nvSpPr>
        <p:spPr>
          <a:xfrm>
            <a:off x="6093312" y="1731479"/>
            <a:ext cx="1269510" cy="384522"/>
          </a:xfrm>
          <a:prstGeom prst="wedgeRectCallout">
            <a:avLst>
              <a:gd name="adj1" fmla="val 18189"/>
              <a:gd name="adj2" fmla="val 80221"/>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10. Inverse </a:t>
            </a:r>
            <a:r>
              <a:rPr lang="en-US" sz="1200" dirty="0" err="1" smtClean="0">
                <a:solidFill>
                  <a:schemeClr val="tx1"/>
                </a:solidFill>
              </a:rPr>
              <a:t>Channelizer</a:t>
            </a:r>
            <a:endParaRPr lang="en-US" sz="1200" dirty="0">
              <a:solidFill>
                <a:schemeClr val="tx1"/>
              </a:solidFill>
            </a:endParaRPr>
          </a:p>
        </p:txBody>
      </p:sp>
      <p:sp>
        <p:nvSpPr>
          <p:cNvPr id="83" name="Flowchart: Multidocument 82"/>
          <p:cNvSpPr/>
          <p:nvPr/>
        </p:nvSpPr>
        <p:spPr>
          <a:xfrm>
            <a:off x="6143607" y="2195197"/>
            <a:ext cx="468003" cy="558574"/>
          </a:xfrm>
          <a:prstGeom prst="flowChartMultidocumen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ular Callout 83"/>
          <p:cNvSpPr/>
          <p:nvPr/>
        </p:nvSpPr>
        <p:spPr>
          <a:xfrm>
            <a:off x="6503557" y="3642744"/>
            <a:ext cx="1269510" cy="384522"/>
          </a:xfrm>
          <a:prstGeom prst="wedgeRectCallout">
            <a:avLst>
              <a:gd name="adj1" fmla="val 24791"/>
              <a:gd name="adj2" fmla="val -125875"/>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11. Digital to </a:t>
            </a:r>
            <a:r>
              <a:rPr lang="en-US" sz="1200" dirty="0">
                <a:solidFill>
                  <a:schemeClr val="tx1"/>
                </a:solidFill>
              </a:rPr>
              <a:t>Analog</a:t>
            </a:r>
            <a:r>
              <a:rPr lang="en-US" sz="1200" dirty="0" smtClean="0">
                <a:solidFill>
                  <a:schemeClr val="tx1"/>
                </a:solidFill>
              </a:rPr>
              <a:t> Converter</a:t>
            </a:r>
            <a:endParaRPr lang="en-US" sz="1200" dirty="0">
              <a:solidFill>
                <a:schemeClr val="tx1"/>
              </a:solidFill>
            </a:endParaRPr>
          </a:p>
        </p:txBody>
      </p:sp>
      <p:sp>
        <p:nvSpPr>
          <p:cNvPr id="85" name="Isosceles Triangle 84"/>
          <p:cNvSpPr/>
          <p:nvPr/>
        </p:nvSpPr>
        <p:spPr>
          <a:xfrm rot="16200000">
            <a:off x="8723703" y="2300161"/>
            <a:ext cx="305410" cy="399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p:cNvSpPr/>
          <p:nvPr/>
        </p:nvSpPr>
        <p:spPr>
          <a:xfrm rot="5400000">
            <a:off x="8206565" y="2376876"/>
            <a:ext cx="305410" cy="256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Predefined Process 86"/>
          <p:cNvSpPr/>
          <p:nvPr/>
        </p:nvSpPr>
        <p:spPr>
          <a:xfrm rot="10800000">
            <a:off x="7750207" y="2367499"/>
            <a:ext cx="348453" cy="288310"/>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Summing Junction 87"/>
          <p:cNvSpPr/>
          <p:nvPr/>
        </p:nvSpPr>
        <p:spPr>
          <a:xfrm rot="10800000">
            <a:off x="7313338" y="2354094"/>
            <a:ext cx="353354" cy="305410"/>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Manual Operation 90"/>
          <p:cNvSpPr/>
          <p:nvPr/>
        </p:nvSpPr>
        <p:spPr>
          <a:xfrm rot="16200000">
            <a:off x="6720103" y="2987399"/>
            <a:ext cx="458115" cy="426172"/>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p:cNvSpPr/>
          <p:nvPr/>
        </p:nvSpPr>
        <p:spPr>
          <a:xfrm rot="16200000">
            <a:off x="8723703" y="3015308"/>
            <a:ext cx="305410" cy="399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p:nvSpPr>
        <p:spPr>
          <a:xfrm rot="5400000">
            <a:off x="8206565" y="3084403"/>
            <a:ext cx="305410" cy="2561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Predefined Process 93"/>
          <p:cNvSpPr/>
          <p:nvPr/>
        </p:nvSpPr>
        <p:spPr>
          <a:xfrm rot="10800000">
            <a:off x="7750207" y="3082646"/>
            <a:ext cx="348453" cy="288310"/>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Summing Junction 94"/>
          <p:cNvSpPr/>
          <p:nvPr/>
        </p:nvSpPr>
        <p:spPr>
          <a:xfrm rot="10800000">
            <a:off x="7313338" y="3054001"/>
            <a:ext cx="353354" cy="305410"/>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Multidocument 95"/>
          <p:cNvSpPr/>
          <p:nvPr/>
        </p:nvSpPr>
        <p:spPr>
          <a:xfrm>
            <a:off x="6166804" y="2941180"/>
            <a:ext cx="468003" cy="558574"/>
          </a:xfrm>
          <a:prstGeom prst="flowChartMultidocumen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ular Callout 97"/>
          <p:cNvSpPr/>
          <p:nvPr/>
        </p:nvSpPr>
        <p:spPr>
          <a:xfrm>
            <a:off x="7352875" y="1741302"/>
            <a:ext cx="1269510" cy="384522"/>
          </a:xfrm>
          <a:prstGeom prst="wedgeRectCallout">
            <a:avLst>
              <a:gd name="adj1" fmla="val 18189"/>
              <a:gd name="adj2" fmla="val 80221"/>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12. Filter &amp; Power Amplifier</a:t>
            </a:r>
            <a:endParaRPr lang="en-US" sz="1200" dirty="0">
              <a:solidFill>
                <a:schemeClr val="tx1"/>
              </a:solidFill>
            </a:endParaRPr>
          </a:p>
        </p:txBody>
      </p:sp>
      <p:sp>
        <p:nvSpPr>
          <p:cNvPr id="99" name="Rectangular Callout 98"/>
          <p:cNvSpPr/>
          <p:nvPr/>
        </p:nvSpPr>
        <p:spPr>
          <a:xfrm>
            <a:off x="7778831" y="3638036"/>
            <a:ext cx="1269510" cy="384522"/>
          </a:xfrm>
          <a:prstGeom prst="wedgeRectCallout">
            <a:avLst>
              <a:gd name="adj1" fmla="val 37396"/>
              <a:gd name="adj2" fmla="val -131819"/>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13. Dual Pol Antenna</a:t>
            </a:r>
            <a:endParaRPr lang="en-US" sz="1200" dirty="0">
              <a:solidFill>
                <a:schemeClr val="tx1"/>
              </a:solidFill>
            </a:endParaRPr>
          </a:p>
        </p:txBody>
      </p:sp>
      <p:cxnSp>
        <p:nvCxnSpPr>
          <p:cNvPr id="100" name="Straight Connector 99"/>
          <p:cNvCxnSpPr/>
          <p:nvPr/>
        </p:nvCxnSpPr>
        <p:spPr>
          <a:xfrm flipV="1">
            <a:off x="8614765" y="2195197"/>
            <a:ext cx="0" cy="13154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443227" y="2208918"/>
            <a:ext cx="0" cy="130780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443227" y="3487245"/>
            <a:ext cx="8171538" cy="29474"/>
          </a:xfrm>
          <a:prstGeom prst="line">
            <a:avLst/>
          </a:prstGeom>
          <a:ln w="254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Rectangular Callout 115"/>
          <p:cNvSpPr/>
          <p:nvPr/>
        </p:nvSpPr>
        <p:spPr>
          <a:xfrm>
            <a:off x="6926300" y="2750142"/>
            <a:ext cx="1482597" cy="202145"/>
          </a:xfrm>
          <a:prstGeom prst="wedgeRectCallout">
            <a:avLst>
              <a:gd name="adj1" fmla="val 64406"/>
              <a:gd name="adj2" fmla="val 18789"/>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14. Alignment Paths</a:t>
            </a:r>
            <a:endParaRPr lang="en-US" sz="1200" dirty="0">
              <a:solidFill>
                <a:schemeClr val="tx1"/>
              </a:solidFill>
            </a:endParaRPr>
          </a:p>
        </p:txBody>
      </p:sp>
      <p:sp>
        <p:nvSpPr>
          <p:cNvPr id="109" name="TextBox 108"/>
          <p:cNvSpPr txBox="1"/>
          <p:nvPr/>
        </p:nvSpPr>
        <p:spPr>
          <a:xfrm>
            <a:off x="2671609" y="2673942"/>
            <a:ext cx="2020687" cy="369332"/>
          </a:xfrm>
          <a:prstGeom prst="rect">
            <a:avLst/>
          </a:prstGeom>
          <a:noFill/>
        </p:spPr>
        <p:txBody>
          <a:bodyPr wrap="square" rtlCol="0">
            <a:spAutoFit/>
          </a:bodyPr>
          <a:lstStyle/>
          <a:p>
            <a:r>
              <a:rPr lang="en-US" dirty="0" smtClean="0"/>
              <a:t>Electronic Support</a:t>
            </a:r>
            <a:endParaRPr lang="en-US" dirty="0"/>
          </a:p>
        </p:txBody>
      </p:sp>
      <p:sp>
        <p:nvSpPr>
          <p:cNvPr id="119" name="TextBox 118"/>
          <p:cNvSpPr txBox="1"/>
          <p:nvPr/>
        </p:nvSpPr>
        <p:spPr>
          <a:xfrm>
            <a:off x="4862314" y="2674996"/>
            <a:ext cx="2020687" cy="369332"/>
          </a:xfrm>
          <a:prstGeom prst="rect">
            <a:avLst/>
          </a:prstGeom>
          <a:noFill/>
        </p:spPr>
        <p:txBody>
          <a:bodyPr wrap="square" rtlCol="0">
            <a:spAutoFit/>
          </a:bodyPr>
          <a:lstStyle/>
          <a:p>
            <a:r>
              <a:rPr lang="en-US" dirty="0" smtClean="0"/>
              <a:t>Electronic Attack</a:t>
            </a:r>
            <a:endParaRPr lang="en-US" dirty="0"/>
          </a:p>
        </p:txBody>
      </p:sp>
      <p:sp>
        <p:nvSpPr>
          <p:cNvPr id="120" name="Rectangular Callout 119"/>
          <p:cNvSpPr/>
          <p:nvPr/>
        </p:nvSpPr>
        <p:spPr>
          <a:xfrm>
            <a:off x="51870" y="4098801"/>
            <a:ext cx="2229555" cy="916230"/>
          </a:xfrm>
          <a:prstGeom prst="wedgeRectCallout">
            <a:avLst>
              <a:gd name="adj1" fmla="val 68333"/>
              <a:gd name="adj2" fmla="val -56249"/>
            </a:avLst>
          </a:prstGeom>
          <a:no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10" name="Round Same Side Corner Rectangle 109"/>
          <p:cNvSpPr/>
          <p:nvPr/>
        </p:nvSpPr>
        <p:spPr>
          <a:xfrm>
            <a:off x="130558" y="4451080"/>
            <a:ext cx="305410" cy="458115"/>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 Same Side Corner Rectangle 121"/>
          <p:cNvSpPr/>
          <p:nvPr/>
        </p:nvSpPr>
        <p:spPr>
          <a:xfrm>
            <a:off x="366412" y="4452537"/>
            <a:ext cx="305410" cy="458115"/>
          </a:xfrm>
          <a:prstGeom prst="round2SameRect">
            <a:avLst/>
          </a:prstGeo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 Same Side Corner Rectangle 122"/>
          <p:cNvSpPr/>
          <p:nvPr/>
        </p:nvSpPr>
        <p:spPr>
          <a:xfrm>
            <a:off x="604266" y="4452537"/>
            <a:ext cx="305410" cy="458115"/>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ound Same Side Corner Rectangle 123"/>
          <p:cNvSpPr/>
          <p:nvPr/>
        </p:nvSpPr>
        <p:spPr>
          <a:xfrm>
            <a:off x="840120" y="4446374"/>
            <a:ext cx="305410" cy="458115"/>
          </a:xfrm>
          <a:prstGeom prst="round2SameRect">
            <a:avLst/>
          </a:prstGeo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ound Same Side Corner Rectangle 124"/>
          <p:cNvSpPr/>
          <p:nvPr/>
        </p:nvSpPr>
        <p:spPr>
          <a:xfrm>
            <a:off x="1092078" y="4446373"/>
            <a:ext cx="305410" cy="458115"/>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 Same Side Corner Rectangle 125"/>
          <p:cNvSpPr/>
          <p:nvPr/>
        </p:nvSpPr>
        <p:spPr>
          <a:xfrm>
            <a:off x="1327932" y="4447830"/>
            <a:ext cx="305410" cy="458115"/>
          </a:xfrm>
          <a:prstGeom prst="round2SameRect">
            <a:avLst/>
          </a:prstGeo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p:cNvSpPr txBox="1"/>
              <p:nvPr/>
            </p:nvSpPr>
            <p:spPr>
              <a:xfrm>
                <a:off x="-9150" y="4098800"/>
                <a:ext cx="2382260" cy="253916"/>
              </a:xfrm>
              <a:prstGeom prst="rect">
                <a:avLst/>
              </a:prstGeom>
              <a:noFill/>
            </p:spPr>
            <p:txBody>
              <a:bodyPr wrap="square" rtlCol="0">
                <a:spAutoFit/>
              </a:bodyPr>
              <a:lstStyle/>
              <a:p>
                <a:r>
                  <a:rPr lang="en-US" sz="1050" dirty="0" smtClean="0"/>
                  <a:t>Improve Sensitivity by </a:t>
                </a:r>
                <a14:m>
                  <m:oMath xmlns:m="http://schemas.openxmlformats.org/officeDocument/2006/math">
                    <m:r>
                      <a:rPr lang="en-US" sz="1050" b="0" i="1" smtClean="0">
                        <a:latin typeface="Cambria Math"/>
                      </a:rPr>
                      <m:t>10∗</m:t>
                    </m:r>
                    <m:sSub>
                      <m:sSubPr>
                        <m:ctrlPr>
                          <a:rPr lang="en-US" sz="1050" b="0" i="1" smtClean="0">
                            <a:latin typeface="Cambria Math"/>
                          </a:rPr>
                        </m:ctrlPr>
                      </m:sSubPr>
                      <m:e>
                        <m:r>
                          <a:rPr lang="en-US" sz="1050" b="0" i="1" smtClean="0">
                            <a:latin typeface="Cambria Math"/>
                          </a:rPr>
                          <m:t>𝑙𝑜𝑔</m:t>
                        </m:r>
                      </m:e>
                      <m:sub>
                        <m:r>
                          <a:rPr lang="en-US" sz="1050" b="0" i="1" smtClean="0">
                            <a:latin typeface="Cambria Math"/>
                          </a:rPr>
                          <m:t>10</m:t>
                        </m:r>
                      </m:sub>
                    </m:sSub>
                    <m:r>
                      <a:rPr lang="en-US" sz="1050" b="0" i="1" smtClean="0">
                        <a:latin typeface="Cambria Math"/>
                      </a:rPr>
                      <m:t>(</m:t>
                    </m:r>
                    <m:sSub>
                      <m:sSubPr>
                        <m:ctrlPr>
                          <a:rPr lang="en-US" sz="1050" b="0" i="1" smtClean="0">
                            <a:latin typeface="Cambria Math"/>
                          </a:rPr>
                        </m:ctrlPr>
                      </m:sSubPr>
                      <m:e>
                        <m:r>
                          <a:rPr lang="en-US" sz="1050" b="0" i="1" smtClean="0">
                            <a:latin typeface="Cambria Math"/>
                          </a:rPr>
                          <m:t>𝑁</m:t>
                        </m:r>
                      </m:e>
                      <m:sub>
                        <m:r>
                          <a:rPr lang="en-US" sz="1050" b="0" i="1" smtClean="0">
                            <a:latin typeface="Cambria Math"/>
                          </a:rPr>
                          <m:t>𝑐h</m:t>
                        </m:r>
                      </m:sub>
                    </m:sSub>
                    <m:r>
                      <a:rPr lang="en-US" sz="1050" b="0" i="1" smtClean="0">
                        <a:latin typeface="Cambria Math"/>
                      </a:rPr>
                      <m:t>)</m:t>
                    </m:r>
                  </m:oMath>
                </a14:m>
                <a:endParaRPr lang="en-US" sz="105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9150" y="4098800"/>
                <a:ext cx="2382260" cy="253916"/>
              </a:xfrm>
              <a:prstGeom prst="rect">
                <a:avLst/>
              </a:prstGeom>
              <a:blipFill rotWithShape="1">
                <a:blip r:embed="rId3"/>
                <a:stretch>
                  <a:fillRect b="-14286"/>
                </a:stretch>
              </a:blipFill>
            </p:spPr>
            <p:txBody>
              <a:bodyPr/>
              <a:lstStyle/>
              <a:p>
                <a:r>
                  <a:rPr lang="en-US">
                    <a:noFill/>
                  </a:rPr>
                  <a:t> </a:t>
                </a:r>
              </a:p>
            </p:txBody>
          </p:sp>
        </mc:Fallback>
      </mc:AlternateContent>
      <p:sp>
        <p:nvSpPr>
          <p:cNvPr id="128" name="Rectangular Callout 127"/>
          <p:cNvSpPr/>
          <p:nvPr/>
        </p:nvSpPr>
        <p:spPr>
          <a:xfrm>
            <a:off x="118608" y="1223395"/>
            <a:ext cx="2229555" cy="458115"/>
          </a:xfrm>
          <a:prstGeom prst="wedgeRectCallout">
            <a:avLst>
              <a:gd name="adj1" fmla="val 99434"/>
              <a:gd name="adj2" fmla="val 51868"/>
            </a:avLst>
          </a:prstGeom>
          <a:no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29" name="TextBox 128"/>
          <p:cNvSpPr txBox="1"/>
          <p:nvPr/>
        </p:nvSpPr>
        <p:spPr>
          <a:xfrm>
            <a:off x="159879" y="1240011"/>
            <a:ext cx="2174626" cy="415498"/>
          </a:xfrm>
          <a:prstGeom prst="rect">
            <a:avLst/>
          </a:prstGeom>
          <a:noFill/>
        </p:spPr>
        <p:txBody>
          <a:bodyPr wrap="square" rtlCol="0">
            <a:spAutoFit/>
          </a:bodyPr>
          <a:lstStyle/>
          <a:p>
            <a:r>
              <a:rPr lang="en-US" sz="1050" dirty="0" smtClean="0"/>
              <a:t>Reduce False Alarm with M of N or PDI detector</a:t>
            </a:r>
            <a:endParaRPr lang="en-US" sz="1050" dirty="0"/>
          </a:p>
        </p:txBody>
      </p:sp>
      <p:sp>
        <p:nvSpPr>
          <p:cNvPr id="131" name="Rectangular Callout 130"/>
          <p:cNvSpPr/>
          <p:nvPr/>
        </p:nvSpPr>
        <p:spPr>
          <a:xfrm>
            <a:off x="2717665" y="4107492"/>
            <a:ext cx="1854335" cy="916230"/>
          </a:xfrm>
          <a:prstGeom prst="wedgeRectCallout">
            <a:avLst>
              <a:gd name="adj1" fmla="val 21076"/>
              <a:gd name="adj2" fmla="val -61239"/>
            </a:avLst>
          </a:prstGeom>
          <a:no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2" name="TextBox 131"/>
          <p:cNvSpPr txBox="1"/>
          <p:nvPr/>
        </p:nvSpPr>
        <p:spPr>
          <a:xfrm>
            <a:off x="2750009" y="4135767"/>
            <a:ext cx="1811898" cy="861774"/>
          </a:xfrm>
          <a:prstGeom prst="rect">
            <a:avLst/>
          </a:prstGeom>
          <a:noFill/>
        </p:spPr>
        <p:txBody>
          <a:bodyPr wrap="square" rtlCol="0">
            <a:spAutoFit/>
          </a:bodyPr>
          <a:lstStyle/>
          <a:p>
            <a:r>
              <a:rPr lang="en-US" sz="1000" dirty="0" smtClean="0"/>
              <a:t>Measure Time of Arrival, Pulse Width, Magnitude, Phase, Frequency from derivative of phase, Frequency and Phase Modulation</a:t>
            </a:r>
            <a:endParaRPr lang="en-US" sz="1000" dirty="0"/>
          </a:p>
        </p:txBody>
      </p:sp>
      <p:sp>
        <p:nvSpPr>
          <p:cNvPr id="133" name="Rectangular Callout 132"/>
          <p:cNvSpPr/>
          <p:nvPr/>
        </p:nvSpPr>
        <p:spPr>
          <a:xfrm>
            <a:off x="4623573" y="4133672"/>
            <a:ext cx="1854335" cy="890049"/>
          </a:xfrm>
          <a:prstGeom prst="wedgeRectCallout">
            <a:avLst>
              <a:gd name="adj1" fmla="val -46316"/>
              <a:gd name="adj2" fmla="val -62902"/>
            </a:avLst>
          </a:prstGeom>
          <a:no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4" name="TextBox 133"/>
          <p:cNvSpPr txBox="1"/>
          <p:nvPr/>
        </p:nvSpPr>
        <p:spPr>
          <a:xfrm>
            <a:off x="4655917" y="4161948"/>
            <a:ext cx="1811898" cy="707886"/>
          </a:xfrm>
          <a:prstGeom prst="rect">
            <a:avLst/>
          </a:prstGeom>
          <a:noFill/>
        </p:spPr>
        <p:txBody>
          <a:bodyPr wrap="square" rtlCol="0">
            <a:spAutoFit/>
          </a:bodyPr>
          <a:lstStyle/>
          <a:p>
            <a:r>
              <a:rPr lang="en-US" sz="1000" dirty="0" smtClean="0"/>
              <a:t>Measure Angle of Arrival, Geo-Location/Interferometry , Polarization Tilt/</a:t>
            </a:r>
            <a:r>
              <a:rPr lang="en-US" sz="1000" dirty="0" err="1" smtClean="0"/>
              <a:t>Ellipticity</a:t>
            </a:r>
            <a:r>
              <a:rPr lang="en-US" sz="1000" dirty="0" smtClean="0"/>
              <a:t>, Patterns -  Scan, PRI, Frequency</a:t>
            </a:r>
            <a:endParaRPr lang="en-US" sz="1000" dirty="0"/>
          </a:p>
        </p:txBody>
      </p:sp>
      <p:sp>
        <p:nvSpPr>
          <p:cNvPr id="135" name="Rectangular Callout 134"/>
          <p:cNvSpPr/>
          <p:nvPr/>
        </p:nvSpPr>
        <p:spPr>
          <a:xfrm>
            <a:off x="2373339" y="739291"/>
            <a:ext cx="1918153" cy="713162"/>
          </a:xfrm>
          <a:prstGeom prst="wedgeRectCallout">
            <a:avLst>
              <a:gd name="adj1" fmla="val 50507"/>
              <a:gd name="adj2" fmla="val 83626"/>
            </a:avLst>
          </a:prstGeom>
          <a:no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7" name="TextBox 136"/>
          <p:cNvSpPr txBox="1"/>
          <p:nvPr/>
        </p:nvSpPr>
        <p:spPr>
          <a:xfrm>
            <a:off x="2366599" y="751720"/>
            <a:ext cx="1924893" cy="738664"/>
          </a:xfrm>
          <a:prstGeom prst="rect">
            <a:avLst/>
          </a:prstGeom>
          <a:noFill/>
        </p:spPr>
        <p:txBody>
          <a:bodyPr wrap="square" rtlCol="0">
            <a:spAutoFit/>
          </a:bodyPr>
          <a:lstStyle/>
          <a:p>
            <a:r>
              <a:rPr lang="en-US" sz="1050" dirty="0" smtClean="0"/>
              <a:t>Compare PDWs against Mission Data File to identify and track emitters – </a:t>
            </a:r>
            <a:r>
              <a:rPr lang="en-US" sz="1050" dirty="0" err="1" smtClean="0"/>
              <a:t>Deinterleaver</a:t>
            </a:r>
            <a:r>
              <a:rPr lang="en-US" sz="1050" dirty="0" smtClean="0"/>
              <a:t>, Dwell Scheduler  </a:t>
            </a:r>
            <a:endParaRPr lang="en-US" sz="1050" dirty="0"/>
          </a:p>
        </p:txBody>
      </p:sp>
      <p:sp>
        <p:nvSpPr>
          <p:cNvPr id="138" name="Rectangular Callout 137"/>
          <p:cNvSpPr/>
          <p:nvPr/>
        </p:nvSpPr>
        <p:spPr>
          <a:xfrm>
            <a:off x="6634807" y="4112862"/>
            <a:ext cx="2008226" cy="693823"/>
          </a:xfrm>
          <a:prstGeom prst="wedgeRectCallout">
            <a:avLst>
              <a:gd name="adj1" fmla="val -90824"/>
              <a:gd name="adj2" fmla="val -59722"/>
            </a:avLst>
          </a:prstGeom>
          <a:no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39" name="TextBox 138"/>
          <p:cNvSpPr txBox="1"/>
          <p:nvPr/>
        </p:nvSpPr>
        <p:spPr>
          <a:xfrm>
            <a:off x="6638817" y="4098799"/>
            <a:ext cx="1983568" cy="707886"/>
          </a:xfrm>
          <a:prstGeom prst="rect">
            <a:avLst/>
          </a:prstGeom>
          <a:noFill/>
        </p:spPr>
        <p:txBody>
          <a:bodyPr wrap="square" rtlCol="0">
            <a:spAutoFit/>
          </a:bodyPr>
          <a:lstStyle/>
          <a:p>
            <a:r>
              <a:rPr lang="en-US" sz="1000" dirty="0" smtClean="0"/>
              <a:t>Delay create Range False Targets,</a:t>
            </a:r>
          </a:p>
          <a:p>
            <a:r>
              <a:rPr lang="en-US" sz="1000" dirty="0" smtClean="0"/>
              <a:t>Doppler create Velocity False Targets, Magnitude and Phase can create Angular False Targets</a:t>
            </a:r>
            <a:endParaRPr lang="en-US" sz="1000" dirty="0"/>
          </a:p>
        </p:txBody>
      </p:sp>
      <p:sp>
        <p:nvSpPr>
          <p:cNvPr id="140" name="Rectangular Callout 139"/>
          <p:cNvSpPr/>
          <p:nvPr/>
        </p:nvSpPr>
        <p:spPr>
          <a:xfrm>
            <a:off x="4298683" y="891995"/>
            <a:ext cx="1918153" cy="568038"/>
          </a:xfrm>
          <a:prstGeom prst="wedgeRectCallout">
            <a:avLst>
              <a:gd name="adj1" fmla="val 11179"/>
              <a:gd name="adj2" fmla="val 94631"/>
            </a:avLst>
          </a:prstGeom>
          <a:no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1" name="TextBox 140"/>
          <p:cNvSpPr txBox="1"/>
          <p:nvPr/>
        </p:nvSpPr>
        <p:spPr>
          <a:xfrm>
            <a:off x="4308930" y="878860"/>
            <a:ext cx="1924893" cy="577081"/>
          </a:xfrm>
          <a:prstGeom prst="rect">
            <a:avLst/>
          </a:prstGeom>
          <a:noFill/>
        </p:spPr>
        <p:txBody>
          <a:bodyPr wrap="square" rtlCol="0">
            <a:spAutoFit/>
          </a:bodyPr>
          <a:lstStyle/>
          <a:p>
            <a:r>
              <a:rPr lang="en-US" sz="1050" dirty="0" smtClean="0"/>
              <a:t>DRFM store complex IQ data of the emitter, noise, or direct digital signals</a:t>
            </a:r>
            <a:endParaRPr lang="en-US" sz="1050" dirty="0"/>
          </a:p>
        </p:txBody>
      </p:sp>
      <p:sp>
        <p:nvSpPr>
          <p:cNvPr id="142" name="Rectangular Callout 141"/>
          <p:cNvSpPr/>
          <p:nvPr/>
        </p:nvSpPr>
        <p:spPr>
          <a:xfrm>
            <a:off x="6252418" y="884414"/>
            <a:ext cx="2362347" cy="568038"/>
          </a:xfrm>
          <a:prstGeom prst="wedgeRectCallout">
            <a:avLst>
              <a:gd name="adj1" fmla="val 51176"/>
              <a:gd name="adj2" fmla="val 187192"/>
            </a:avLst>
          </a:prstGeom>
          <a:noFill/>
          <a:ln w="127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solidFill>
                <a:schemeClr val="tx1"/>
              </a:solidFill>
            </a:endParaRPr>
          </a:p>
        </p:txBody>
      </p:sp>
      <p:sp>
        <p:nvSpPr>
          <p:cNvPr id="143" name="TextBox 142"/>
          <p:cNvSpPr txBox="1"/>
          <p:nvPr/>
        </p:nvSpPr>
        <p:spPr>
          <a:xfrm>
            <a:off x="6253333" y="894767"/>
            <a:ext cx="2389700" cy="577081"/>
          </a:xfrm>
          <a:prstGeom prst="rect">
            <a:avLst/>
          </a:prstGeom>
          <a:noFill/>
        </p:spPr>
        <p:txBody>
          <a:bodyPr wrap="square" rtlCol="0">
            <a:spAutoFit/>
          </a:bodyPr>
          <a:lstStyle/>
          <a:p>
            <a:r>
              <a:rPr lang="en-US" sz="1050" dirty="0" smtClean="0"/>
              <a:t>Alignment is needed to remove gain and phase imbalance introduce by the hardware between the paths</a:t>
            </a:r>
            <a:endParaRPr lang="en-US" sz="1050" dirty="0"/>
          </a:p>
        </p:txBody>
      </p:sp>
    </p:spTree>
    <p:extLst>
      <p:ext uri="{BB962C8B-B14F-4D97-AF65-F5344CB8AC3E}">
        <p14:creationId xmlns:p14="http://schemas.microsoft.com/office/powerpoint/2010/main" val="672168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0359" y="-108435"/>
            <a:ext cx="2290575" cy="857250"/>
          </a:xfrm>
        </p:spPr>
        <p:txBody>
          <a:bodyPr>
            <a:normAutofit fontScale="90000"/>
          </a:bodyPr>
          <a:lstStyle/>
          <a:p>
            <a:r>
              <a:rPr lang="en-US" dirty="0" smtClean="0"/>
              <a:t>Laser 101</a:t>
            </a:r>
            <a:endParaRPr lang="en-US" dirty="0"/>
          </a:p>
        </p:txBody>
      </p:sp>
      <p:pic>
        <p:nvPicPr>
          <p:cNvPr id="1026" name="Picture 2" descr="Truck parked in grass."/>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43555" y="739290"/>
            <a:ext cx="2058346"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 DoD Unmanned Aerial System Group Classifications [14] "/>
          <p:cNvPicPr>
            <a:picLocks noChangeAspect="1" noChangeArrowheads="1"/>
          </p:cNvPicPr>
          <p:nvPr/>
        </p:nvPicPr>
        <p:blipFill rotWithShape="1">
          <a:blip r:embed="rId5">
            <a:extLst>
              <a:ext uri="{28A0092B-C50C-407E-A947-70E740481C1C}">
                <a14:useLocalDpi xmlns:a14="http://schemas.microsoft.com/office/drawing/2010/main" val="0"/>
              </a:ext>
            </a:extLst>
          </a:blip>
          <a:srcRect b="50612"/>
          <a:stretch/>
        </p:blipFill>
        <p:spPr bwMode="auto">
          <a:xfrm>
            <a:off x="4476375" y="2318266"/>
            <a:ext cx="4572000" cy="14026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54705" y="767865"/>
            <a:ext cx="610820" cy="4295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536797" y="1197405"/>
            <a:ext cx="1949032" cy="920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43557" y="1197405"/>
            <a:ext cx="811148" cy="913485"/>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2330" y="2185571"/>
            <a:ext cx="1068935" cy="307777"/>
          </a:xfrm>
          <a:prstGeom prst="rect">
            <a:avLst/>
          </a:prstGeom>
          <a:noFill/>
        </p:spPr>
        <p:txBody>
          <a:bodyPr wrap="square" rtlCol="0">
            <a:spAutoFit/>
          </a:bodyPr>
          <a:lstStyle/>
          <a:p>
            <a:r>
              <a:rPr lang="en-US" sz="1400" dirty="0" smtClean="0"/>
              <a:t>Focusing</a:t>
            </a:r>
            <a:endParaRPr lang="en-US" sz="1400" dirty="0"/>
          </a:p>
        </p:txBody>
      </p:sp>
      <p:sp>
        <p:nvSpPr>
          <p:cNvPr id="23" name="TextBox 22"/>
          <p:cNvSpPr txBox="1"/>
          <p:nvPr/>
        </p:nvSpPr>
        <p:spPr>
          <a:xfrm>
            <a:off x="6762375" y="2400023"/>
            <a:ext cx="763526" cy="338554"/>
          </a:xfrm>
          <a:prstGeom prst="rect">
            <a:avLst/>
          </a:prstGeom>
          <a:noFill/>
        </p:spPr>
        <p:txBody>
          <a:bodyPr wrap="square" rtlCol="0">
            <a:spAutoFit/>
          </a:bodyPr>
          <a:lstStyle/>
          <a:p>
            <a:r>
              <a:rPr lang="en-US" sz="1600" dirty="0" smtClean="0"/>
              <a:t>Target</a:t>
            </a:r>
            <a:endParaRPr lang="en-US" sz="1600" dirty="0"/>
          </a:p>
        </p:txBody>
      </p:sp>
      <p:grpSp>
        <p:nvGrpSpPr>
          <p:cNvPr id="31" name="Group 30"/>
          <p:cNvGrpSpPr/>
          <p:nvPr/>
        </p:nvGrpSpPr>
        <p:grpSpPr>
          <a:xfrm>
            <a:off x="110411" y="2118398"/>
            <a:ext cx="4766999" cy="1608718"/>
            <a:chOff x="110411" y="2222773"/>
            <a:chExt cx="4766999" cy="1608718"/>
          </a:xfrm>
        </p:grpSpPr>
        <p:cxnSp>
          <p:nvCxnSpPr>
            <p:cNvPr id="12" name="Straight Arrow Connector 11"/>
            <p:cNvCxnSpPr/>
            <p:nvPr/>
          </p:nvCxnSpPr>
          <p:spPr>
            <a:xfrm>
              <a:off x="601670" y="2247290"/>
              <a:ext cx="0" cy="4147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01670" y="3487980"/>
              <a:ext cx="0" cy="2361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4045" y="2237765"/>
              <a:ext cx="200330" cy="369332"/>
            </a:xfrm>
            <a:prstGeom prst="rect">
              <a:avLst/>
            </a:prstGeom>
            <a:noFill/>
          </p:spPr>
          <p:txBody>
            <a:bodyPr wrap="square" rtlCol="0">
              <a:spAutoFit/>
            </a:bodyPr>
            <a:lstStyle/>
            <a:p>
              <a:r>
                <a:rPr lang="en-US" dirty="0" smtClean="0"/>
                <a:t>D</a:t>
              </a:r>
              <a:endParaRPr lang="en-US" dirty="0"/>
            </a:p>
          </p:txBody>
        </p:sp>
        <p:grpSp>
          <p:nvGrpSpPr>
            <p:cNvPr id="29" name="Group 28"/>
            <p:cNvGrpSpPr/>
            <p:nvPr/>
          </p:nvGrpSpPr>
          <p:grpSpPr>
            <a:xfrm>
              <a:off x="110411" y="2222773"/>
              <a:ext cx="4766999" cy="1608718"/>
              <a:chOff x="110411" y="2211051"/>
              <a:chExt cx="4766999" cy="1608718"/>
            </a:xfrm>
          </p:grpSpPr>
          <p:sp>
            <p:nvSpPr>
              <p:cNvPr id="7" name="Rectangle 6"/>
              <p:cNvSpPr/>
              <p:nvPr/>
            </p:nvSpPr>
            <p:spPr>
              <a:xfrm>
                <a:off x="143555" y="2211051"/>
                <a:ext cx="3359510" cy="1599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10411" y="2275865"/>
                <a:ext cx="4766999" cy="1543904"/>
                <a:chOff x="110411" y="2275865"/>
                <a:chExt cx="4766999" cy="1543904"/>
              </a:xfrm>
            </p:grpSpPr>
            <p:sp>
              <p:nvSpPr>
                <p:cNvPr id="14" name="TextBox 13"/>
                <p:cNvSpPr txBox="1"/>
                <p:nvPr/>
              </p:nvSpPr>
              <p:spPr>
                <a:xfrm rot="5400000">
                  <a:off x="-351906" y="2881362"/>
                  <a:ext cx="1263188" cy="338554"/>
                </a:xfrm>
                <a:prstGeom prst="rect">
                  <a:avLst/>
                </a:prstGeom>
                <a:noFill/>
              </p:spPr>
              <p:txBody>
                <a:bodyPr wrap="square" rtlCol="0">
                  <a:spAutoFit/>
                </a:bodyPr>
                <a:lstStyle/>
                <a:p>
                  <a:r>
                    <a:rPr lang="en-US" sz="1600" dirty="0" smtClean="0"/>
                    <a:t>Laser Source</a:t>
                  </a:r>
                  <a:endParaRPr lang="en-US" sz="1600" dirty="0"/>
                </a:p>
              </p:txBody>
            </p:sp>
            <p:grpSp>
              <p:nvGrpSpPr>
                <p:cNvPr id="26" name="Group 25"/>
                <p:cNvGrpSpPr/>
                <p:nvPr/>
              </p:nvGrpSpPr>
              <p:grpSpPr>
                <a:xfrm>
                  <a:off x="305410" y="2275865"/>
                  <a:ext cx="4572000" cy="1543904"/>
                  <a:chOff x="305410" y="2275865"/>
                  <a:chExt cx="4572000" cy="1543904"/>
                </a:xfrm>
              </p:grpSpPr>
              <p:pic>
                <p:nvPicPr>
                  <p:cNvPr id="1028" name="Picture 4" descr="lens elements diagram"/>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5410" y="2275866"/>
                    <a:ext cx="4572000" cy="154390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a:off x="3485829" y="2571750"/>
                    <a:ext cx="1007853"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837354" y="2275865"/>
                    <a:ext cx="276835" cy="369332"/>
                  </a:xfrm>
                  <a:prstGeom prst="rect">
                    <a:avLst/>
                  </a:prstGeom>
                  <a:noFill/>
                </p:spPr>
                <p:txBody>
                  <a:bodyPr wrap="square" rtlCol="0">
                    <a:spAutoFit/>
                  </a:bodyPr>
                  <a:lstStyle/>
                  <a:p>
                    <a:r>
                      <a:rPr lang="en-US" dirty="0" smtClean="0"/>
                      <a:t>F</a:t>
                    </a:r>
                    <a:endParaRPr lang="en-US" dirty="0"/>
                  </a:p>
                </p:txBody>
              </p:sp>
            </p:grpSp>
          </p:grpSp>
        </p:grpSp>
      </p:grpSp>
      <mc:AlternateContent xmlns:mc="http://schemas.openxmlformats.org/markup-compatibility/2006" xmlns:a14="http://schemas.microsoft.com/office/drawing/2010/main">
        <mc:Choice Requires="a14">
          <p:sp>
            <p:nvSpPr>
              <p:cNvPr id="24" name="TextBox 23"/>
              <p:cNvSpPr txBox="1"/>
              <p:nvPr/>
            </p:nvSpPr>
            <p:spPr>
              <a:xfrm>
                <a:off x="4572000" y="963467"/>
                <a:ext cx="1539255" cy="507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a:rPr>
                        <m:t> </m:t>
                      </m:r>
                      <m:r>
                        <m:rPr>
                          <m:sty m:val="p"/>
                        </m:rPr>
                        <a:rPr lang="en-US" sz="1600" b="0" i="0" smtClean="0">
                          <a:latin typeface="Cambria Math"/>
                        </a:rPr>
                        <m:t>d</m:t>
                      </m:r>
                      <m:r>
                        <a:rPr lang="en-US" sz="1600" b="0" i="0" smtClean="0">
                          <a:latin typeface="Cambria Math"/>
                        </a:rPr>
                        <m:t>=</m:t>
                      </m:r>
                      <m:r>
                        <m:rPr>
                          <m:sty m:val="p"/>
                        </m:rPr>
                        <a:rPr lang="en-US" sz="1600" b="0" i="0" smtClean="0">
                          <a:latin typeface="Cambria Math"/>
                        </a:rPr>
                        <m:t>BQ</m:t>
                      </m:r>
                      <m:r>
                        <a:rPr lang="en-US" sz="1600" b="0" i="1" smtClean="0">
                          <a:latin typeface="Cambria Math"/>
                          <a:ea typeface="Cambria Math"/>
                        </a:rPr>
                        <m:t>∙</m:t>
                      </m:r>
                      <m:r>
                        <m:rPr>
                          <m:sty m:val="p"/>
                        </m:rPr>
                        <a:rPr lang="en-US" sz="1600" b="0" i="0" smtClean="0">
                          <a:latin typeface="Cambria Math"/>
                        </a:rPr>
                        <m:t>F</m:t>
                      </m:r>
                      <m:r>
                        <a:rPr lang="en-US" sz="1600" b="0" i="1" smtClean="0">
                          <a:latin typeface="Cambria Math"/>
                          <a:ea typeface="Cambria Math"/>
                        </a:rPr>
                        <m:t>∙</m:t>
                      </m:r>
                      <m:f>
                        <m:fPr>
                          <m:ctrlPr>
                            <a:rPr lang="en-US" sz="1600" b="0" i="1" smtClean="0">
                              <a:latin typeface="Cambria Math"/>
                              <a:ea typeface="Cambria Math"/>
                            </a:rPr>
                          </m:ctrlPr>
                        </m:fPr>
                        <m:num>
                          <m:r>
                            <a:rPr lang="en-US" sz="1600" b="0" i="1" smtClean="0">
                              <a:latin typeface="Cambria Math"/>
                              <a:ea typeface="Cambria Math"/>
                            </a:rPr>
                            <m:t>𝜆</m:t>
                          </m:r>
                        </m:num>
                        <m:den>
                          <m:r>
                            <a:rPr lang="en-US" sz="1600" b="0" i="1" smtClean="0">
                              <a:latin typeface="Cambria Math"/>
                              <a:ea typeface="Cambria Math"/>
                            </a:rPr>
                            <m:t>𝐷</m:t>
                          </m:r>
                        </m:den>
                      </m:f>
                    </m:oMath>
                  </m:oMathPara>
                </a14:m>
                <a:endParaRPr lang="en-US" sz="1600" dirty="0"/>
              </a:p>
            </p:txBody>
          </p:sp>
        </mc:Choice>
        <mc:Fallback xmlns="">
          <p:sp>
            <p:nvSpPr>
              <p:cNvPr id="24" name="TextBox 23"/>
              <p:cNvSpPr txBox="1">
                <a:spLocks noRot="1" noChangeAspect="1" noMove="1" noResize="1" noEditPoints="1" noAdjustHandles="1" noChangeArrowheads="1" noChangeShapeType="1" noTextEdit="1"/>
              </p:cNvSpPr>
              <p:nvPr/>
            </p:nvSpPr>
            <p:spPr>
              <a:xfrm>
                <a:off x="4572000" y="963467"/>
                <a:ext cx="1539255" cy="507598"/>
              </a:xfrm>
              <a:prstGeom prst="rect">
                <a:avLst/>
              </a:prstGeom>
              <a:blipFill rotWithShape="1">
                <a:blip r:embed="rId17"/>
                <a:stretch>
                  <a:fillRect/>
                </a:stretch>
              </a:blipFill>
            </p:spPr>
            <p:txBody>
              <a:bodyPr/>
              <a:lstStyle/>
              <a:p>
                <a:r>
                  <a:rPr lang="en-US">
                    <a:noFill/>
                  </a:rPr>
                  <a:t> </a:t>
                </a:r>
              </a:p>
            </p:txBody>
          </p:sp>
        </mc:Fallback>
      </mc:AlternateContent>
      <p:graphicFrame>
        <p:nvGraphicFramePr>
          <p:cNvPr id="25" name="Table 24"/>
          <p:cNvGraphicFramePr>
            <a:graphicFrameLocks noGrp="1"/>
          </p:cNvGraphicFramePr>
          <p:nvPr>
            <p:extLst>
              <p:ext uri="{D42A27DB-BD31-4B8C-83A1-F6EECF244321}">
                <p14:modId xmlns:p14="http://schemas.microsoft.com/office/powerpoint/2010/main" val="4243520654"/>
              </p:ext>
            </p:extLst>
          </p:nvPr>
        </p:nvGraphicFramePr>
        <p:xfrm>
          <a:off x="321377" y="3736444"/>
          <a:ext cx="8679068" cy="706120"/>
        </p:xfrm>
        <a:graphic>
          <a:graphicData uri="http://schemas.openxmlformats.org/drawingml/2006/table">
            <a:tbl>
              <a:tblPr firstRow="1" bandRow="1">
                <a:tableStyleId>{5C22544A-7EE6-4342-B048-85BDC9FD1C3A}</a:tableStyleId>
              </a:tblPr>
              <a:tblGrid>
                <a:gridCol w="1807343"/>
                <a:gridCol w="1832460"/>
                <a:gridCol w="1679755"/>
                <a:gridCol w="1679755"/>
                <a:gridCol w="1679755"/>
              </a:tblGrid>
              <a:tr h="152705">
                <a:tc>
                  <a:txBody>
                    <a:bodyPr/>
                    <a:lstStyle/>
                    <a:p>
                      <a:pPr algn="l"/>
                      <a:r>
                        <a:rPr lang="en-US" sz="1600" dirty="0" smtClean="0"/>
                        <a:t>Peak Power P(kW)</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Wavelength</a:t>
                      </a:r>
                      <a:r>
                        <a:rPr lang="en-US" sz="1600" baseline="0" dirty="0" smtClean="0"/>
                        <a:t> </a:t>
                      </a:r>
                      <a:r>
                        <a:rPr lang="el-GR" sz="1600" baseline="0" dirty="0" smtClean="0"/>
                        <a:t>λ</a:t>
                      </a:r>
                      <a:r>
                        <a:rPr lang="en-US" sz="1600" baseline="0" dirty="0" smtClean="0"/>
                        <a:t>(um)</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Diameter D(cm)</a:t>
                      </a:r>
                      <a:endParaRPr lang="en-US" sz="1600" dirty="0"/>
                    </a:p>
                  </a:txBody>
                  <a:tcPr/>
                </a:tc>
                <a:tc>
                  <a:txBody>
                    <a:bodyPr/>
                    <a:lstStyle/>
                    <a:p>
                      <a:pPr algn="l"/>
                      <a:r>
                        <a:rPr lang="en-US" sz="1600" dirty="0" smtClean="0"/>
                        <a:t>Beam</a:t>
                      </a:r>
                      <a:r>
                        <a:rPr lang="en-US" sz="1600" baseline="0" dirty="0" smtClean="0"/>
                        <a:t> Quality BQ</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Focal</a:t>
                      </a:r>
                      <a:r>
                        <a:rPr lang="en-US" sz="1600" baseline="0" dirty="0" smtClean="0"/>
                        <a:t> </a:t>
                      </a:r>
                      <a:r>
                        <a:rPr lang="en-US" sz="1600" dirty="0" smtClean="0"/>
                        <a:t>Length(km)</a:t>
                      </a:r>
                      <a:endParaRPr lang="en-US" sz="1600" dirty="0"/>
                    </a:p>
                  </a:txBody>
                  <a:tcPr/>
                </a:tc>
              </a:tr>
              <a:tr h="370840">
                <a:tc>
                  <a:txBody>
                    <a:bodyPr/>
                    <a:lstStyle/>
                    <a:p>
                      <a:pPr algn="l"/>
                      <a:r>
                        <a:rPr lang="en-US" sz="1600" dirty="0" smtClean="0"/>
                        <a:t>1 – 10</a:t>
                      </a:r>
                      <a:endParaRPr lang="en-US" sz="1600" dirty="0"/>
                    </a:p>
                  </a:txBody>
                  <a:tcPr/>
                </a:tc>
                <a:tc>
                  <a:txBody>
                    <a:bodyPr/>
                    <a:lstStyle/>
                    <a:p>
                      <a:pPr algn="l"/>
                      <a:r>
                        <a:rPr lang="en-US" sz="1600" dirty="0" smtClean="0"/>
                        <a:t>~1</a:t>
                      </a:r>
                      <a:endParaRPr lang="en-US" sz="1600" dirty="0"/>
                    </a:p>
                  </a:txBody>
                  <a:tcPr/>
                </a:tc>
                <a:tc>
                  <a:txBody>
                    <a:bodyPr/>
                    <a:lstStyle/>
                    <a:p>
                      <a:pPr algn="l"/>
                      <a:r>
                        <a:rPr lang="en-US" sz="1600" dirty="0" smtClean="0"/>
                        <a:t>5 – 10?</a:t>
                      </a:r>
                      <a:endParaRPr lang="en-US" sz="1600" dirty="0"/>
                    </a:p>
                  </a:txBody>
                  <a:tcPr/>
                </a:tc>
                <a:tc>
                  <a:txBody>
                    <a:bodyPr/>
                    <a:lstStyle/>
                    <a:p>
                      <a:pPr algn="l"/>
                      <a:r>
                        <a:rPr lang="en-US" sz="1600" dirty="0" smtClean="0"/>
                        <a:t>1.4 – 2</a:t>
                      </a:r>
                      <a:endParaRPr lang="en-US" sz="1600" dirty="0"/>
                    </a:p>
                  </a:txBody>
                  <a:tcPr/>
                </a:tc>
                <a:tc>
                  <a:txBody>
                    <a:bodyPr/>
                    <a:lstStyle/>
                    <a:p>
                      <a:pPr algn="l"/>
                      <a:r>
                        <a:rPr lang="en-US" sz="1600" dirty="0" smtClean="0"/>
                        <a:t>≤ 20</a:t>
                      </a:r>
                      <a:endParaRPr lang="en-US" sz="1600" dirty="0"/>
                    </a:p>
                  </a:txBody>
                  <a:tcPr/>
                </a:tc>
              </a:tr>
            </a:tbl>
          </a:graphicData>
        </a:graphic>
      </p:graphicFrame>
      <mc:AlternateContent xmlns:mc="http://schemas.openxmlformats.org/markup-compatibility/2006" xmlns:a14="http://schemas.microsoft.com/office/drawing/2010/main">
        <mc:Choice Requires="a14">
          <p:graphicFrame>
            <p:nvGraphicFramePr>
              <p:cNvPr id="30" name="Table 29"/>
              <p:cNvGraphicFramePr>
                <a:graphicFrameLocks noGrp="1"/>
              </p:cNvGraphicFramePr>
              <p:nvPr>
                <p:extLst>
                  <p:ext uri="{D42A27DB-BD31-4B8C-83A1-F6EECF244321}">
                    <p14:modId xmlns:p14="http://schemas.microsoft.com/office/powerpoint/2010/main" val="4180749081"/>
                  </p:ext>
                </p:extLst>
              </p:nvPr>
            </p:nvGraphicFramePr>
            <p:xfrm>
              <a:off x="328494" y="4410467"/>
              <a:ext cx="8671951" cy="706120"/>
            </p:xfrm>
            <a:graphic>
              <a:graphicData uri="http://schemas.openxmlformats.org/drawingml/2006/table">
                <a:tbl>
                  <a:tblPr firstRow="1" bandRow="1">
                    <a:tableStyleId>{5C22544A-7EE6-4342-B048-85BDC9FD1C3A}</a:tableStyleId>
                  </a:tblPr>
                  <a:tblGrid>
                    <a:gridCol w="1800226"/>
                    <a:gridCol w="1832460"/>
                    <a:gridCol w="1679755"/>
                    <a:gridCol w="1679755"/>
                    <a:gridCol w="1679755"/>
                  </a:tblGrid>
                  <a:tr h="152705">
                    <a:tc>
                      <a:txBody>
                        <a:bodyPr/>
                        <a:lstStyle/>
                        <a:p>
                          <a:pPr algn="l"/>
                          <a:r>
                            <a:rPr lang="en-US" sz="1600" dirty="0" smtClean="0">
                              <a:latin typeface="+mn-lt"/>
                            </a:rPr>
                            <a:t>Pulse</a:t>
                          </a:r>
                          <a:r>
                            <a:rPr lang="en-US" sz="1600" baseline="0" dirty="0" smtClean="0">
                              <a:latin typeface="+mn-lt"/>
                            </a:rPr>
                            <a:t> Width </a:t>
                          </a:r>
                          <a:r>
                            <a:rPr lang="en-US" sz="1600" dirty="0" smtClean="0">
                              <a:latin typeface="+mn-lt"/>
                            </a:rPr>
                            <a:t>(ns)</a:t>
                          </a:r>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Pulse</a:t>
                          </a:r>
                          <a:r>
                            <a:rPr lang="en-US" sz="1600" baseline="0" dirty="0" smtClean="0">
                              <a:latin typeface="+mn-lt"/>
                            </a:rPr>
                            <a:t> Energy (</a:t>
                          </a:r>
                          <a:r>
                            <a:rPr lang="en-US" sz="1600" baseline="0" dirty="0" err="1" smtClean="0">
                              <a:latin typeface="+mn-lt"/>
                            </a:rPr>
                            <a:t>mJ</a:t>
                          </a:r>
                          <a:r>
                            <a:rPr lang="en-US" sz="1600" baseline="0" dirty="0" smtClean="0">
                              <a:latin typeface="+mn-lt"/>
                            </a:rPr>
                            <a:t>)</a:t>
                          </a:r>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Cost ($K)</a:t>
                          </a:r>
                          <a:endParaRPr lang="en-US" sz="1600" dirty="0">
                            <a:latin typeface="+mn-lt"/>
                          </a:endParaRPr>
                        </a:p>
                      </a:txBody>
                      <a:tcPr/>
                    </a:tc>
                    <a:tc>
                      <a:txBody>
                        <a:bodyPr/>
                        <a:lstStyle/>
                        <a:p>
                          <a:pPr algn="l"/>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mn-lt"/>
                          </a:endParaRPr>
                        </a:p>
                      </a:txBody>
                      <a:tcPr/>
                    </a:tc>
                  </a:tr>
                  <a:tr h="370840">
                    <a:tc>
                      <a:txBody>
                        <a:bodyPr/>
                        <a:lstStyle/>
                        <a:p>
                          <a:pPr algn="l"/>
                          <a:r>
                            <a:rPr lang="en-US" sz="1600" dirty="0" smtClean="0">
                              <a:latin typeface="+mn-lt"/>
                            </a:rPr>
                            <a:t>.010 – 10</a:t>
                          </a:r>
                          <a:endParaRPr lang="en-US" sz="1600" dirty="0">
                            <a:latin typeface="+mn-lt"/>
                          </a:endParaRPr>
                        </a:p>
                      </a:txBody>
                      <a:tcPr/>
                    </a:tc>
                    <a:tc>
                      <a:txBody>
                        <a:bodyPr/>
                        <a:lstStyle/>
                        <a:p>
                          <a:pPr algn="l"/>
                          <a:r>
                            <a:rPr lang="en-US" sz="1600" dirty="0" smtClean="0">
                              <a:latin typeface="+mn-lt"/>
                            </a:rPr>
                            <a:t>.01 –</a:t>
                          </a:r>
                          <a:r>
                            <a:rPr lang="en-US" sz="1600" baseline="0" dirty="0" smtClean="0">
                              <a:latin typeface="+mn-lt"/>
                            </a:rPr>
                            <a:t> 10</a:t>
                          </a:r>
                          <a:endParaRPr lang="en-US" sz="1600" dirty="0">
                            <a:latin typeface="+mn-lt"/>
                          </a:endParaRPr>
                        </a:p>
                      </a:txBody>
                      <a:tcPr/>
                    </a:tc>
                    <a:tc>
                      <a:txBody>
                        <a:bodyPr/>
                        <a:lstStyle/>
                        <a:p>
                          <a:pPr algn="l"/>
                          <a14:m>
                            <m:oMathPara xmlns:m="http://schemas.openxmlformats.org/officeDocument/2006/math">
                              <m:oMathParaPr>
                                <m:jc m:val="left"/>
                              </m:oMathParaPr>
                              <m:oMath xmlns:m="http://schemas.openxmlformats.org/officeDocument/2006/math">
                                <m:r>
                                  <a:rPr lang="en-US" sz="1600" i="1" dirty="0" smtClean="0">
                                    <a:latin typeface="Cambria Math"/>
                                    <a:ea typeface="Cambria Math"/>
                                  </a:rPr>
                                  <m:t>≥</m:t>
                                </m:r>
                                <m:sSup>
                                  <m:sSupPr>
                                    <m:ctrlPr>
                                      <a:rPr lang="en-US" sz="1600" i="1" dirty="0" smtClean="0">
                                        <a:latin typeface="Cambria Math"/>
                                        <a:ea typeface="Cambria Math"/>
                                      </a:rPr>
                                    </m:ctrlPr>
                                  </m:sSupPr>
                                  <m:e>
                                    <m:r>
                                      <a:rPr lang="en-US" sz="1600" b="0" i="1" dirty="0" smtClean="0">
                                        <a:latin typeface="Cambria Math"/>
                                        <a:ea typeface="Cambria Math"/>
                                      </a:rPr>
                                      <m:t>20</m:t>
                                    </m:r>
                                  </m:e>
                                  <m:sup>
                                    <m:r>
                                      <a:rPr lang="en-US" sz="1600" b="0" i="1" dirty="0" smtClean="0">
                                        <a:latin typeface="Cambria Math"/>
                                        <a:ea typeface="Cambria Math"/>
                                      </a:rPr>
                                      <m:t>∗</m:t>
                                    </m:r>
                                  </m:sup>
                                </m:sSup>
                              </m:oMath>
                            </m:oMathPara>
                          </a14:m>
                          <a:endParaRPr lang="en-US" sz="1600" dirty="0">
                            <a:latin typeface="+mn-lt"/>
                          </a:endParaRPr>
                        </a:p>
                      </a:txBody>
                      <a:tcPr/>
                    </a:tc>
                    <a:tc>
                      <a:txBody>
                        <a:bodyPr/>
                        <a:lstStyle/>
                        <a:p>
                          <a:pPr algn="l"/>
                          <a:endParaRPr lang="en-US" sz="1600" dirty="0">
                            <a:latin typeface="+mn-lt"/>
                          </a:endParaRPr>
                        </a:p>
                      </a:txBody>
                      <a:tcPr/>
                    </a:tc>
                    <a:tc>
                      <a:txBody>
                        <a:bodyPr/>
                        <a:lstStyle/>
                        <a:p>
                          <a:pPr algn="l"/>
                          <a:endParaRPr lang="en-US" sz="1600" dirty="0">
                            <a:latin typeface="+mn-lt"/>
                          </a:endParaRPr>
                        </a:p>
                      </a:txBody>
                      <a:tcPr/>
                    </a:tc>
                  </a:tr>
                </a:tbl>
              </a:graphicData>
            </a:graphic>
          </p:graphicFrame>
        </mc:Choice>
        <mc:Fallback xmlns="">
          <p:graphicFrame>
            <p:nvGraphicFramePr>
              <p:cNvPr id="30" name="Table 29"/>
              <p:cNvGraphicFramePr>
                <a:graphicFrameLocks noGrp="1"/>
              </p:cNvGraphicFramePr>
              <p:nvPr>
                <p:extLst>
                  <p:ext uri="{D42A27DB-BD31-4B8C-83A1-F6EECF244321}">
                    <p14:modId xmlns:p14="http://schemas.microsoft.com/office/powerpoint/2010/main" val="3438910336"/>
                  </p:ext>
                </p:extLst>
              </p:nvPr>
            </p:nvGraphicFramePr>
            <p:xfrm>
              <a:off x="328494" y="4410467"/>
              <a:ext cx="8671951" cy="706120"/>
            </p:xfrm>
            <a:graphic>
              <a:graphicData uri="http://schemas.openxmlformats.org/drawingml/2006/table">
                <a:tbl>
                  <a:tblPr firstRow="1" bandRow="1">
                    <a:tableStyleId>{5C22544A-7EE6-4342-B048-85BDC9FD1C3A}</a:tableStyleId>
                  </a:tblPr>
                  <a:tblGrid>
                    <a:gridCol w="1800226"/>
                    <a:gridCol w="1832460"/>
                    <a:gridCol w="1679755"/>
                    <a:gridCol w="1679755"/>
                    <a:gridCol w="1679755"/>
                  </a:tblGrid>
                  <a:tr h="335280">
                    <a:tc>
                      <a:txBody>
                        <a:bodyPr/>
                        <a:lstStyle/>
                        <a:p>
                          <a:pPr algn="l"/>
                          <a:r>
                            <a:rPr lang="en-US" sz="1600" dirty="0" smtClean="0">
                              <a:latin typeface="+mn-lt"/>
                            </a:rPr>
                            <a:t>Pulse</a:t>
                          </a:r>
                          <a:r>
                            <a:rPr lang="en-US" sz="1600" baseline="0" dirty="0" smtClean="0">
                              <a:latin typeface="+mn-lt"/>
                            </a:rPr>
                            <a:t> Width </a:t>
                          </a:r>
                          <a:r>
                            <a:rPr lang="en-US" sz="1600" dirty="0" smtClean="0">
                              <a:latin typeface="+mn-lt"/>
                            </a:rPr>
                            <a:t>(ns)</a:t>
                          </a:r>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Pulse</a:t>
                          </a:r>
                          <a:r>
                            <a:rPr lang="en-US" sz="1600" baseline="0" dirty="0" smtClean="0">
                              <a:latin typeface="+mn-lt"/>
                            </a:rPr>
                            <a:t> Energy (</a:t>
                          </a:r>
                          <a:r>
                            <a:rPr lang="en-US" sz="1600" baseline="0" dirty="0" err="1" smtClean="0">
                              <a:latin typeface="+mn-lt"/>
                            </a:rPr>
                            <a:t>mJ</a:t>
                          </a:r>
                          <a:r>
                            <a:rPr lang="en-US" sz="1600" baseline="0" dirty="0" smtClean="0">
                              <a:latin typeface="+mn-lt"/>
                            </a:rPr>
                            <a:t>)</a:t>
                          </a:r>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Cost ($K)</a:t>
                          </a:r>
                          <a:endParaRPr lang="en-US" sz="1600" dirty="0">
                            <a:latin typeface="+mn-lt"/>
                          </a:endParaRPr>
                        </a:p>
                      </a:txBody>
                      <a:tcPr/>
                    </a:tc>
                    <a:tc>
                      <a:txBody>
                        <a:bodyPr/>
                        <a:lstStyle/>
                        <a:p>
                          <a:pPr algn="l"/>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mn-lt"/>
                          </a:endParaRPr>
                        </a:p>
                      </a:txBody>
                      <a:tcPr/>
                    </a:tc>
                  </a:tr>
                  <a:tr h="370840">
                    <a:tc>
                      <a:txBody>
                        <a:bodyPr/>
                        <a:lstStyle/>
                        <a:p>
                          <a:pPr algn="l"/>
                          <a:r>
                            <a:rPr lang="en-US" sz="1600" dirty="0" smtClean="0">
                              <a:latin typeface="+mn-lt"/>
                            </a:rPr>
                            <a:t>.010 </a:t>
                          </a:r>
                          <a:r>
                            <a:rPr lang="en-US" sz="1600" dirty="0" smtClean="0">
                              <a:latin typeface="+mn-lt"/>
                            </a:rPr>
                            <a:t>–</a:t>
                          </a:r>
                          <a:r>
                            <a:rPr lang="en-US" sz="1600" dirty="0" smtClean="0">
                              <a:latin typeface="+mn-lt"/>
                            </a:rPr>
                            <a:t> 10</a:t>
                          </a:r>
                          <a:endParaRPr lang="en-US" sz="1600" dirty="0">
                            <a:latin typeface="+mn-lt"/>
                          </a:endParaRPr>
                        </a:p>
                      </a:txBody>
                      <a:tcPr/>
                    </a:tc>
                    <a:tc>
                      <a:txBody>
                        <a:bodyPr/>
                        <a:lstStyle/>
                        <a:p>
                          <a:pPr algn="l"/>
                          <a:r>
                            <a:rPr lang="en-US" sz="1600" dirty="0" smtClean="0">
                              <a:latin typeface="+mn-lt"/>
                            </a:rPr>
                            <a:t>.01 </a:t>
                          </a:r>
                          <a:r>
                            <a:rPr lang="en-US" sz="1600" dirty="0" smtClean="0">
                              <a:latin typeface="+mn-lt"/>
                            </a:rPr>
                            <a:t>–</a:t>
                          </a:r>
                          <a:r>
                            <a:rPr lang="en-US" sz="1600" baseline="0" dirty="0" smtClean="0">
                              <a:latin typeface="+mn-lt"/>
                            </a:rPr>
                            <a:t> 10</a:t>
                          </a:r>
                          <a:endParaRPr lang="en-US" sz="1600" dirty="0">
                            <a:latin typeface="+mn-lt"/>
                          </a:endParaRPr>
                        </a:p>
                      </a:txBody>
                      <a:tcPr/>
                    </a:tc>
                    <a:tc>
                      <a:txBody>
                        <a:bodyPr/>
                        <a:lstStyle/>
                        <a:p>
                          <a:endParaRPr lang="en-US"/>
                        </a:p>
                      </a:txBody>
                      <a:tcPr>
                        <a:blipFill rotWithShape="1">
                          <a:blip r:embed="rId15"/>
                          <a:stretch>
                            <a:fillRect l="-217091" t="-96667" r="-200727" b="-13333"/>
                          </a:stretch>
                        </a:blipFill>
                      </a:tcPr>
                    </a:tc>
                    <a:tc>
                      <a:txBody>
                        <a:bodyPr/>
                        <a:lstStyle/>
                        <a:p>
                          <a:pPr algn="l"/>
                          <a:endParaRPr lang="en-US" sz="1600" dirty="0">
                            <a:latin typeface="+mn-lt"/>
                          </a:endParaRPr>
                        </a:p>
                      </a:txBody>
                      <a:tcPr/>
                    </a:tc>
                    <a:tc>
                      <a:txBody>
                        <a:bodyPr/>
                        <a:lstStyle/>
                        <a:p>
                          <a:pPr algn="l"/>
                          <a:endParaRPr lang="en-US" sz="1600" dirty="0">
                            <a:latin typeface="+mn-lt"/>
                          </a:endParaRPr>
                        </a:p>
                      </a:txBody>
                      <a:tcPr/>
                    </a:tc>
                  </a:tr>
                </a:tbl>
              </a:graphicData>
            </a:graphic>
          </p:graphicFrame>
        </mc:Fallback>
      </mc:AlternateContent>
      <p:pic>
        <p:nvPicPr>
          <p:cNvPr id="1037" name="Picture 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rot="16200000">
            <a:off x="3471471" y="1061591"/>
            <a:ext cx="1387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39" name="Straight Arrow Connector 1038"/>
          <p:cNvCxnSpPr/>
          <p:nvPr/>
        </p:nvCxnSpPr>
        <p:spPr>
          <a:xfrm>
            <a:off x="4114189" y="1197405"/>
            <a:ext cx="0" cy="22768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114189" y="1620844"/>
            <a:ext cx="0" cy="2307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a:off x="3837354" y="891995"/>
            <a:ext cx="429236" cy="369332"/>
          </a:xfrm>
          <a:prstGeom prst="rect">
            <a:avLst/>
          </a:prstGeom>
          <a:noFill/>
        </p:spPr>
        <p:txBody>
          <a:bodyPr wrap="square" rtlCol="0">
            <a:spAutoFit/>
          </a:bodyPr>
          <a:lstStyle/>
          <a:p>
            <a:r>
              <a:rPr lang="en-US" dirty="0" smtClean="0"/>
              <a:t>d</a:t>
            </a:r>
            <a:endParaRPr lang="en-US" dirty="0"/>
          </a:p>
        </p:txBody>
      </p:sp>
      <p:sp>
        <p:nvSpPr>
          <p:cNvPr id="1042" name="TextBox 1041"/>
          <p:cNvSpPr txBox="1"/>
          <p:nvPr/>
        </p:nvSpPr>
        <p:spPr>
          <a:xfrm>
            <a:off x="4603576" y="739290"/>
            <a:ext cx="4571999" cy="369332"/>
          </a:xfrm>
          <a:prstGeom prst="rect">
            <a:avLst/>
          </a:prstGeom>
          <a:noFill/>
        </p:spPr>
        <p:txBody>
          <a:bodyPr wrap="square" rtlCol="0">
            <a:spAutoFit/>
          </a:bodyPr>
          <a:lstStyle/>
          <a:p>
            <a:r>
              <a:rPr lang="en-US" dirty="0" smtClean="0"/>
              <a:t>Diffraction Limited Focal Spot on Target</a:t>
            </a:r>
            <a:endParaRPr lang="en-US" dirty="0"/>
          </a:p>
        </p:txBody>
      </p:sp>
      <mc:AlternateContent xmlns:mc="http://schemas.openxmlformats.org/markup-compatibility/2006" xmlns:a14="http://schemas.microsoft.com/office/drawing/2010/main">
        <mc:Choice Requires="a14">
          <p:sp>
            <p:nvSpPr>
              <p:cNvPr id="52" name="TextBox 51"/>
              <p:cNvSpPr txBox="1"/>
              <p:nvPr/>
            </p:nvSpPr>
            <p:spPr>
              <a:xfrm>
                <a:off x="4113885" y="1654991"/>
                <a:ext cx="3442576" cy="952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a:rPr>
                        <m:t> </m:t>
                      </m:r>
                      <m:r>
                        <m:rPr>
                          <m:sty m:val="p"/>
                        </m:rPr>
                        <a:rPr lang="en-US" sz="1600" b="0" i="0" smtClean="0">
                          <a:latin typeface="Cambria Math"/>
                        </a:rPr>
                        <m:t>I</m:t>
                      </m:r>
                      <m:r>
                        <a:rPr lang="en-US" sz="1600" b="0" i="0" smtClean="0">
                          <a:latin typeface="Cambria Math"/>
                        </a:rPr>
                        <m:t>=</m:t>
                      </m:r>
                      <m:f>
                        <m:fPr>
                          <m:type m:val="lin"/>
                          <m:ctrlPr>
                            <a:rPr lang="en-US" sz="1600" b="0" i="1" smtClean="0">
                              <a:latin typeface="Cambria Math"/>
                              <a:ea typeface="Cambria Math"/>
                            </a:rPr>
                          </m:ctrlPr>
                        </m:fPr>
                        <m:num>
                          <m:d>
                            <m:dPr>
                              <m:ctrlPr>
                                <a:rPr lang="en-US" sz="1600" b="0" i="1" smtClean="0">
                                  <a:latin typeface="Cambria Math"/>
                                  <a:ea typeface="Cambria Math"/>
                                </a:rPr>
                              </m:ctrlPr>
                            </m:dPr>
                            <m:e>
                              <m:r>
                                <m:rPr>
                                  <m:sty m:val="p"/>
                                </m:rPr>
                                <a:rPr lang="en-US" sz="1600">
                                  <a:latin typeface="Cambria Math"/>
                                </a:rPr>
                                <m:t>P</m:t>
                              </m:r>
                              <m:r>
                                <a:rPr lang="en-US" sz="1600" i="1">
                                  <a:latin typeface="Cambria Math"/>
                                  <a:ea typeface="Cambria Math"/>
                                </a:rPr>
                                <m:t>∙</m:t>
                              </m:r>
                              <m:r>
                                <a:rPr lang="en-US" sz="1600" i="1">
                                  <a:latin typeface="Cambria Math"/>
                                  <a:ea typeface="Cambria Math"/>
                                </a:rPr>
                                <m:t>𝑡𝑥</m:t>
                              </m:r>
                            </m:e>
                          </m:d>
                        </m:num>
                        <m:den>
                          <m:sSup>
                            <m:sSupPr>
                              <m:ctrlPr>
                                <a:rPr lang="en-US" sz="1600" b="0" i="1" smtClean="0">
                                  <a:latin typeface="Cambria Math"/>
                                  <a:ea typeface="Cambria Math"/>
                                </a:rPr>
                              </m:ctrlPr>
                            </m:sSupPr>
                            <m:e>
                              <m:d>
                                <m:dPr>
                                  <m:ctrlPr>
                                    <a:rPr lang="en-US" sz="1600" i="1">
                                      <a:latin typeface="Cambria Math"/>
                                      <a:ea typeface="Cambria Math"/>
                                    </a:rPr>
                                  </m:ctrlPr>
                                </m:dPr>
                                <m:e>
                                  <m:r>
                                    <m:rPr>
                                      <m:sty m:val="p"/>
                                    </m:rPr>
                                    <a:rPr lang="en-US" sz="1600">
                                      <a:latin typeface="Cambria Math"/>
                                    </a:rPr>
                                    <m:t>BQ</m:t>
                                  </m:r>
                                  <m:r>
                                    <a:rPr lang="en-US" sz="1600" i="1">
                                      <a:latin typeface="Cambria Math"/>
                                      <a:ea typeface="Cambria Math"/>
                                    </a:rPr>
                                    <m:t>∙</m:t>
                                  </m:r>
                                  <m:r>
                                    <m:rPr>
                                      <m:sty m:val="p"/>
                                    </m:rPr>
                                    <a:rPr lang="en-US" sz="1600">
                                      <a:latin typeface="Cambria Math"/>
                                    </a:rPr>
                                    <m:t>F</m:t>
                                  </m:r>
                                  <m:r>
                                    <a:rPr lang="en-US" sz="1600" i="1">
                                      <a:latin typeface="Cambria Math"/>
                                      <a:ea typeface="Cambria Math"/>
                                    </a:rPr>
                                    <m:t>∙</m:t>
                                  </m:r>
                                  <m:f>
                                    <m:fPr>
                                      <m:ctrlPr>
                                        <a:rPr lang="en-US" sz="1600" i="1">
                                          <a:latin typeface="Cambria Math"/>
                                          <a:ea typeface="Cambria Math"/>
                                        </a:rPr>
                                      </m:ctrlPr>
                                    </m:fPr>
                                    <m:num>
                                      <m:r>
                                        <a:rPr lang="en-US" sz="1600" i="1">
                                          <a:latin typeface="Cambria Math"/>
                                          <a:ea typeface="Cambria Math"/>
                                        </a:rPr>
                                        <m:t>𝜆</m:t>
                                      </m:r>
                                    </m:num>
                                    <m:den>
                                      <m:r>
                                        <a:rPr lang="en-US" sz="1600" i="1">
                                          <a:latin typeface="Cambria Math"/>
                                          <a:ea typeface="Cambria Math"/>
                                        </a:rPr>
                                        <m:t>𝐷</m:t>
                                      </m:r>
                                    </m:den>
                                  </m:f>
                                </m:e>
                              </m:d>
                            </m:e>
                            <m:sup>
                              <m:r>
                                <a:rPr lang="en-US" sz="1600" b="0" i="1" smtClean="0">
                                  <a:latin typeface="Cambria Math"/>
                                  <a:ea typeface="Cambria Math"/>
                                </a:rPr>
                                <m:t>2</m:t>
                              </m:r>
                            </m:sup>
                          </m:sSup>
                        </m:den>
                      </m:f>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4113885" y="1654991"/>
                <a:ext cx="3442576" cy="952950"/>
              </a:xfrm>
              <a:prstGeom prst="rect">
                <a:avLst/>
              </a:prstGeom>
              <a:blipFill rotWithShape="1">
                <a:blip r:embed="rId19"/>
                <a:stretch>
                  <a:fillRect/>
                </a:stretch>
              </a:blipFill>
            </p:spPr>
            <p:txBody>
              <a:bodyPr/>
              <a:lstStyle/>
              <a:p>
                <a:r>
                  <a:rPr lang="en-US">
                    <a:noFill/>
                  </a:rPr>
                  <a:t> </a:t>
                </a:r>
              </a:p>
            </p:txBody>
          </p:sp>
        </mc:Fallback>
      </mc:AlternateContent>
      <p:sp>
        <p:nvSpPr>
          <p:cNvPr id="53" name="TextBox 52"/>
          <p:cNvSpPr txBox="1"/>
          <p:nvPr/>
        </p:nvSpPr>
        <p:spPr>
          <a:xfrm>
            <a:off x="4572000" y="1438893"/>
            <a:ext cx="4572000" cy="369332"/>
          </a:xfrm>
          <a:prstGeom prst="rect">
            <a:avLst/>
          </a:prstGeom>
          <a:noFill/>
        </p:spPr>
        <p:txBody>
          <a:bodyPr wrap="square" rtlCol="0">
            <a:spAutoFit/>
          </a:bodyPr>
          <a:lstStyle/>
          <a:p>
            <a:r>
              <a:rPr lang="en-US" dirty="0" smtClean="0"/>
              <a:t>Intensity (W/cm</a:t>
            </a:r>
            <a:r>
              <a:rPr lang="en-US" baseline="30000" dirty="0" smtClean="0"/>
              <a:t>2</a:t>
            </a:r>
            <a:r>
              <a:rPr lang="en-US" dirty="0" smtClean="0"/>
              <a:t>) is Power on Target over Area</a:t>
            </a:r>
            <a:endParaRPr lang="en-US" dirty="0"/>
          </a:p>
        </p:txBody>
      </p:sp>
      <p:sp>
        <p:nvSpPr>
          <p:cNvPr id="1043" name="Rectangle 1042"/>
          <p:cNvSpPr/>
          <p:nvPr/>
        </p:nvSpPr>
        <p:spPr>
          <a:xfrm>
            <a:off x="7320690" y="1759178"/>
            <a:ext cx="1493817" cy="646331"/>
          </a:xfrm>
          <a:prstGeom prst="rect">
            <a:avLst/>
          </a:prstGeom>
        </p:spPr>
        <p:txBody>
          <a:bodyPr wrap="square">
            <a:spAutoFit/>
          </a:bodyPr>
          <a:lstStyle/>
          <a:p>
            <a:r>
              <a:rPr lang="en-US" sz="1200" i="1" dirty="0" err="1" smtClean="0"/>
              <a:t>tx</a:t>
            </a:r>
            <a:r>
              <a:rPr lang="en-US" sz="1200" dirty="0" smtClean="0"/>
              <a:t> is the transmission fraction through air/haze/cloud/etc.</a:t>
            </a:r>
            <a:endParaRPr lang="en-US" sz="1200" dirty="0"/>
          </a:p>
        </p:txBody>
      </p:sp>
    </p:spTree>
    <p:extLst>
      <p:ext uri="{BB962C8B-B14F-4D97-AF65-F5344CB8AC3E}">
        <p14:creationId xmlns:p14="http://schemas.microsoft.com/office/powerpoint/2010/main" val="329928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490" y="1654725"/>
            <a:ext cx="4451052"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9150" y="-52235"/>
            <a:ext cx="9162300" cy="779318"/>
          </a:xfrm>
        </p:spPr>
        <p:txBody>
          <a:bodyPr>
            <a:noAutofit/>
          </a:bodyPr>
          <a:lstStyle/>
          <a:p>
            <a:r>
              <a:rPr lang="en-US" sz="3600" dirty="0" smtClean="0"/>
              <a:t>A Laser Performance Example: Power on Target</a:t>
            </a:r>
            <a:endParaRPr lang="en-US" sz="3600" dirty="0"/>
          </a:p>
        </p:txBody>
      </p:sp>
      <mc:AlternateContent xmlns:mc="http://schemas.openxmlformats.org/markup-compatibility/2006" xmlns:a14="http://schemas.microsoft.com/office/drawing/2010/main">
        <mc:Choice Requires="a14">
          <p:sp>
            <p:nvSpPr>
              <p:cNvPr id="3" name="TextBox 2"/>
              <p:cNvSpPr txBox="1"/>
              <p:nvPr/>
            </p:nvSpPr>
            <p:spPr>
              <a:xfrm>
                <a:off x="1" y="727083"/>
                <a:ext cx="9144000" cy="923330"/>
              </a:xfrm>
              <a:prstGeom prst="rect">
                <a:avLst/>
              </a:prstGeom>
              <a:noFill/>
            </p:spPr>
            <p:txBody>
              <a:bodyPr wrap="square" rtlCol="0">
                <a:spAutoFit/>
              </a:bodyPr>
              <a:lstStyle/>
              <a:p>
                <a:r>
                  <a:rPr lang="en-US" dirty="0" smtClean="0"/>
                  <a:t>Notes: Bigger Aperture (D) </a:t>
                </a:r>
                <a14:m>
                  <m:oMath xmlns:m="http://schemas.openxmlformats.org/officeDocument/2006/math">
                    <m:r>
                      <a:rPr lang="en-US" i="1" smtClean="0">
                        <a:latin typeface="Cambria Math"/>
                        <a:ea typeface="Cambria Math"/>
                      </a:rPr>
                      <m:t>→</m:t>
                    </m:r>
                  </m:oMath>
                </a14:m>
                <a:r>
                  <a:rPr lang="en-US" dirty="0" smtClean="0"/>
                  <a:t> Smaller Focus (d)</a:t>
                </a:r>
              </a:p>
              <a:p>
                <a:r>
                  <a:rPr lang="en-US" dirty="0" smtClean="0"/>
                  <a:t>Effects that degrade Beam Quality (BQ) are thermal distortion in optics, optical quality (coke bottle shape curve), atmospheric turbulence and point jitter blur the spot</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 y="727083"/>
                <a:ext cx="9144000" cy="923330"/>
              </a:xfrm>
              <a:prstGeom prst="rect">
                <a:avLst/>
              </a:prstGeom>
              <a:blipFill rotWithShape="1">
                <a:blip r:embed="rId4"/>
                <a:stretch>
                  <a:fillRect l="-533"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52401" y="1727300"/>
                <a:ext cx="3045254" cy="1943481"/>
              </a:xfrm>
              <a:prstGeom prst="rect">
                <a:avLst/>
              </a:prstGeom>
              <a:noFill/>
            </p:spPr>
            <p:txBody>
              <a:bodyPr wrap="square" rtlCol="0">
                <a:spAutoFit/>
              </a:bodyPr>
              <a:lstStyle/>
              <a:p>
                <a:r>
                  <a:rPr lang="en-US" dirty="0" smtClean="0"/>
                  <a:t>Example: </a:t>
                </a:r>
              </a:p>
              <a:p>
                <a:pPr/>
                <a14:m>
                  <m:oMathPara xmlns:m="http://schemas.openxmlformats.org/officeDocument/2006/math">
                    <m:oMathParaPr>
                      <m:jc m:val="left"/>
                    </m:oMathParaPr>
                    <m:oMath xmlns:m="http://schemas.openxmlformats.org/officeDocument/2006/math">
                      <m:r>
                        <a:rPr lang="en-US" b="0" i="1" smtClean="0">
                          <a:latin typeface="Cambria Math"/>
                        </a:rPr>
                        <m:t>𝐼𝑓</m:t>
                      </m:r>
                      <m:r>
                        <a:rPr lang="en-US" b="0" i="1" smtClean="0">
                          <a:latin typeface="Cambria Math"/>
                        </a:rPr>
                        <m:t> </m:t>
                      </m:r>
                      <m:r>
                        <a:rPr lang="en-US" b="0" i="1" smtClean="0">
                          <a:latin typeface="Cambria Math"/>
                        </a:rPr>
                        <m:t>𝑃</m:t>
                      </m:r>
                      <m:r>
                        <a:rPr lang="en-US" b="0" i="1" smtClean="0">
                          <a:latin typeface="Cambria Math"/>
                        </a:rPr>
                        <m:t>=1</m:t>
                      </m:r>
                      <m:d>
                        <m:dPr>
                          <m:ctrlPr>
                            <a:rPr lang="en-US" b="0" i="1" smtClean="0">
                              <a:latin typeface="Cambria Math"/>
                            </a:rPr>
                          </m:ctrlPr>
                        </m:dPr>
                        <m:e>
                          <m:r>
                            <a:rPr lang="en-US" b="0" i="1" smtClean="0">
                              <a:latin typeface="Cambria Math"/>
                            </a:rPr>
                            <m:t>𝑘𝑤</m:t>
                          </m:r>
                        </m:e>
                      </m:d>
                      <m:r>
                        <a:rPr lang="en-US" b="0" i="1" smtClean="0">
                          <a:latin typeface="Cambria Math"/>
                        </a:rPr>
                        <m:t>,</m:t>
                      </m:r>
                      <m:r>
                        <a:rPr lang="en-US" b="0" i="1" smtClean="0">
                          <a:latin typeface="Cambria Math"/>
                        </a:rPr>
                        <m:t>𝑡𝑥</m:t>
                      </m:r>
                      <m:r>
                        <a:rPr lang="en-US" b="0" i="1" smtClean="0">
                          <a:latin typeface="Cambria Math"/>
                        </a:rPr>
                        <m:t>= .8, </m:t>
                      </m:r>
                    </m:oMath>
                  </m:oMathPara>
                </a14:m>
                <a:endParaRPr lang="en-US" b="0" i="1" dirty="0" smtClean="0">
                  <a:latin typeface="Cambria Math"/>
                </a:endParaRPr>
              </a:p>
              <a:p>
                <a:pPr/>
                <a14:m>
                  <m:oMathPara xmlns:m="http://schemas.openxmlformats.org/officeDocument/2006/math">
                    <m:oMathParaPr>
                      <m:jc m:val="left"/>
                    </m:oMathParaPr>
                    <m:oMath xmlns:m="http://schemas.openxmlformats.org/officeDocument/2006/math">
                      <m:r>
                        <a:rPr lang="en-US" b="0" i="1" smtClean="0">
                          <a:latin typeface="Cambria Math"/>
                        </a:rPr>
                        <m:t>𝐹</m:t>
                      </m:r>
                      <m:r>
                        <a:rPr lang="en-US" b="0" i="1" smtClean="0">
                          <a:latin typeface="Cambria Math"/>
                        </a:rPr>
                        <m:t>=20 </m:t>
                      </m:r>
                      <m:d>
                        <m:dPr>
                          <m:ctrlPr>
                            <a:rPr lang="en-US" b="0" i="1" smtClean="0">
                              <a:latin typeface="Cambria Math"/>
                            </a:rPr>
                          </m:ctrlPr>
                        </m:dPr>
                        <m:e>
                          <m:r>
                            <a:rPr lang="en-US" b="0" i="1" smtClean="0">
                              <a:latin typeface="Cambria Math"/>
                            </a:rPr>
                            <m:t>𝑘𝑚</m:t>
                          </m:r>
                        </m:e>
                      </m:d>
                      <m:r>
                        <a:rPr lang="en-US" b="0" i="1" smtClean="0">
                          <a:latin typeface="Cambria Math"/>
                        </a:rPr>
                        <m:t>, </m:t>
                      </m:r>
                      <m:r>
                        <a:rPr lang="en-US" b="0" i="1" smtClean="0">
                          <a:latin typeface="Cambria Math"/>
                        </a:rPr>
                        <m:t>𝐷</m:t>
                      </m:r>
                      <m:r>
                        <a:rPr lang="en-US" b="0" i="1" smtClean="0">
                          <a:latin typeface="Cambria Math"/>
                        </a:rPr>
                        <m:t>=.1</m:t>
                      </m:r>
                      <m:d>
                        <m:dPr>
                          <m:ctrlPr>
                            <a:rPr lang="en-US" b="0" i="1" smtClean="0">
                              <a:latin typeface="Cambria Math"/>
                            </a:rPr>
                          </m:ctrlPr>
                        </m:dPr>
                        <m:e>
                          <m:r>
                            <a:rPr lang="en-US" b="0" i="1" smtClean="0">
                              <a:latin typeface="Cambria Math"/>
                            </a:rPr>
                            <m:t>𝑚</m:t>
                          </m:r>
                        </m:e>
                      </m:d>
                      <m:r>
                        <a:rPr lang="en-US" b="0" i="1" smtClean="0">
                          <a:latin typeface="Cambria Math"/>
                        </a:rPr>
                        <m:t>, </m:t>
                      </m:r>
                    </m:oMath>
                  </m:oMathPara>
                </a14:m>
                <a:endParaRPr lang="en-US" b="0" i="1" dirty="0" smtClean="0">
                  <a:latin typeface="Cambria Math"/>
                </a:endParaRPr>
              </a:p>
              <a:p>
                <a:pPr/>
                <a14:m>
                  <m:oMathPara xmlns:m="http://schemas.openxmlformats.org/officeDocument/2006/math">
                    <m:oMathParaPr>
                      <m:jc m:val="left"/>
                    </m:oMathParaPr>
                    <m:oMath xmlns:m="http://schemas.openxmlformats.org/officeDocument/2006/math">
                      <m:r>
                        <a:rPr lang="en-US" b="0" i="1" smtClean="0">
                          <a:latin typeface="Cambria Math"/>
                          <a:ea typeface="Cambria Math"/>
                        </a:rPr>
                        <m:t>𝜆</m:t>
                      </m:r>
                      <m:r>
                        <a:rPr lang="en-US" b="0" i="1" smtClean="0">
                          <a:latin typeface="Cambria Math"/>
                        </a:rPr>
                        <m:t>=1 </m:t>
                      </m:r>
                      <m:d>
                        <m:dPr>
                          <m:ctrlPr>
                            <a:rPr lang="en-US" b="0" i="1" smtClean="0">
                              <a:latin typeface="Cambria Math"/>
                            </a:rPr>
                          </m:ctrlPr>
                        </m:dPr>
                        <m:e>
                          <m:r>
                            <a:rPr lang="en-US" b="0" i="1" smtClean="0">
                              <a:latin typeface="Cambria Math"/>
                            </a:rPr>
                            <m:t>𝑢𝑚</m:t>
                          </m:r>
                        </m:e>
                      </m:d>
                      <m:r>
                        <a:rPr lang="en-US" b="0" i="1" smtClean="0">
                          <a:latin typeface="Cambria Math"/>
                        </a:rPr>
                        <m:t>,</m:t>
                      </m:r>
                      <m:r>
                        <a:rPr lang="en-US" b="0" i="1" smtClean="0">
                          <a:latin typeface="Cambria Math"/>
                        </a:rPr>
                        <m:t>𝐵𝑄</m:t>
                      </m:r>
                      <m:r>
                        <a:rPr lang="en-US" b="0" i="1" smtClean="0">
                          <a:latin typeface="Cambria Math"/>
                        </a:rPr>
                        <m:t>=2, </m:t>
                      </m:r>
                    </m:oMath>
                  </m:oMathPara>
                </a14:m>
                <a:endParaRPr lang="en-US" b="0" i="1" dirty="0" smtClean="0">
                  <a:latin typeface="Cambria Math"/>
                </a:endParaRPr>
              </a:p>
              <a:p>
                <a:pPr/>
                <a14:m>
                  <m:oMathPara xmlns:m="http://schemas.openxmlformats.org/officeDocument/2006/math">
                    <m:oMathParaPr>
                      <m:jc m:val="left"/>
                    </m:oMathParaPr>
                    <m:oMath xmlns:m="http://schemas.openxmlformats.org/officeDocument/2006/math">
                      <m:r>
                        <a:rPr lang="en-US" b="0" i="1" smtClean="0">
                          <a:latin typeface="Cambria Math"/>
                        </a:rPr>
                        <m:t>𝑡h𝑒𝑛</m:t>
                      </m:r>
                      <m:r>
                        <a:rPr lang="en-US" b="0" i="1" smtClean="0">
                          <a:latin typeface="Cambria Math"/>
                        </a:rPr>
                        <m:t> </m:t>
                      </m:r>
                      <m:r>
                        <a:rPr lang="en-US" b="0" i="1" smtClean="0">
                          <a:latin typeface="Cambria Math"/>
                        </a:rPr>
                        <m:t>𝑑</m:t>
                      </m:r>
                      <m:r>
                        <a:rPr lang="en-US" b="0" i="1" smtClean="0">
                          <a:latin typeface="Cambria Math"/>
                        </a:rPr>
                        <m:t>=40</m:t>
                      </m:r>
                      <m:d>
                        <m:dPr>
                          <m:ctrlPr>
                            <a:rPr lang="en-US" b="0" i="1" smtClean="0">
                              <a:latin typeface="Cambria Math"/>
                            </a:rPr>
                          </m:ctrlPr>
                        </m:dPr>
                        <m:e>
                          <m:r>
                            <a:rPr lang="en-US" b="0" i="1" smtClean="0">
                              <a:latin typeface="Cambria Math"/>
                            </a:rPr>
                            <m:t>𝑐𝑚</m:t>
                          </m:r>
                        </m:e>
                      </m:d>
                      <m:r>
                        <a:rPr lang="en-US" b="0" i="1" smtClean="0">
                          <a:latin typeface="Cambria Math"/>
                        </a:rPr>
                        <m:t> </m:t>
                      </m:r>
                      <m:r>
                        <a:rPr lang="en-US" b="0" i="1" smtClean="0">
                          <a:latin typeface="Cambria Math"/>
                        </a:rPr>
                        <m:t>𝑎𝑛𝑑</m:t>
                      </m:r>
                      <m:r>
                        <a:rPr lang="en-US" b="0" i="1" smtClean="0">
                          <a:latin typeface="Cambria Math"/>
                        </a:rPr>
                        <m:t> </m:t>
                      </m:r>
                    </m:oMath>
                  </m:oMathPara>
                </a14:m>
                <a:endParaRPr lang="en-US" b="0" i="1" dirty="0" smtClean="0">
                  <a:latin typeface="Cambria Math"/>
                </a:endParaRPr>
              </a:p>
              <a:p>
                <a:pPr/>
                <a14:m>
                  <m:oMathPara xmlns:m="http://schemas.openxmlformats.org/officeDocument/2006/math">
                    <m:oMathParaPr>
                      <m:jc m:val="left"/>
                    </m:oMathParaPr>
                    <m:oMath xmlns:m="http://schemas.openxmlformats.org/officeDocument/2006/math">
                      <m:r>
                        <a:rPr lang="en-US" b="0" i="1" smtClean="0">
                          <a:latin typeface="Cambria Math"/>
                        </a:rPr>
                        <m:t>𝐼</m:t>
                      </m:r>
                      <m:r>
                        <a:rPr lang="en-US" b="0" i="1" smtClean="0">
                          <a:latin typeface="Cambria Math"/>
                        </a:rPr>
                        <m:t>=0.5(</m:t>
                      </m:r>
                      <m:f>
                        <m:fPr>
                          <m:ctrlPr>
                            <a:rPr lang="en-US" b="0" i="1" smtClean="0">
                              <a:latin typeface="Cambria Math"/>
                            </a:rPr>
                          </m:ctrlPr>
                        </m:fPr>
                        <m:num>
                          <m:r>
                            <a:rPr lang="en-US" b="0" i="1" smtClean="0">
                              <a:latin typeface="Cambria Math"/>
                            </a:rPr>
                            <m:t>𝑤</m:t>
                          </m:r>
                        </m:num>
                        <m:den>
                          <m:sSup>
                            <m:sSupPr>
                              <m:ctrlPr>
                                <a:rPr lang="en-US" b="0" i="1" smtClean="0">
                                  <a:latin typeface="Cambria Math"/>
                                </a:rPr>
                              </m:ctrlPr>
                            </m:sSupPr>
                            <m:e>
                              <m:r>
                                <a:rPr lang="en-US" b="0" i="1" smtClean="0">
                                  <a:latin typeface="Cambria Math"/>
                                </a:rPr>
                                <m:t>𝑐𝑚</m:t>
                              </m:r>
                            </m:e>
                            <m:sup>
                              <m:r>
                                <a:rPr lang="en-US" b="0" i="1" smtClean="0">
                                  <a:latin typeface="Cambria Math"/>
                                </a:rPr>
                                <m:t>2</m:t>
                              </m:r>
                            </m:sup>
                          </m:sSup>
                        </m:den>
                      </m:f>
                      <m:r>
                        <a:rPr lang="en-US" b="0" i="1" smtClean="0">
                          <a:latin typeface="Cambria Math"/>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52401" y="1727300"/>
                <a:ext cx="3045254" cy="1943481"/>
              </a:xfrm>
              <a:prstGeom prst="rect">
                <a:avLst/>
              </a:prstGeom>
              <a:blipFill rotWithShape="1">
                <a:blip r:embed="rId5"/>
                <a:stretch>
                  <a:fillRect l="-1600" t="-1567"/>
                </a:stretch>
              </a:blipFill>
            </p:spPr>
            <p:txBody>
              <a:bodyPr/>
              <a:lstStyle/>
              <a:p>
                <a:r>
                  <a:rPr lang="en-US">
                    <a:noFill/>
                  </a:rPr>
                  <a:t> </a:t>
                </a:r>
              </a:p>
            </p:txBody>
          </p:sp>
        </mc:Fallback>
      </mc:AlternateContent>
      <p:sp>
        <p:nvSpPr>
          <p:cNvPr id="7" name="Rectangle 6"/>
          <p:cNvSpPr/>
          <p:nvPr/>
        </p:nvSpPr>
        <p:spPr>
          <a:xfrm>
            <a:off x="7152745" y="1960930"/>
            <a:ext cx="178948" cy="1294790"/>
          </a:xfrm>
          <a:prstGeom prst="rect">
            <a:avLst/>
          </a:prstGeom>
          <a:gradFill>
            <a:gsLst>
              <a:gs pos="0">
                <a:srgbClr val="00B050"/>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0800000">
            <a:off x="7144514" y="3255720"/>
            <a:ext cx="192058" cy="1294790"/>
          </a:xfrm>
          <a:prstGeom prst="rect">
            <a:avLst/>
          </a:prstGeom>
          <a:gradFill>
            <a:gsLst>
              <a:gs pos="0">
                <a:schemeClr val="accent6">
                  <a:lumMod val="75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336572" y="1960930"/>
            <a:ext cx="1807428" cy="830997"/>
          </a:xfrm>
          <a:prstGeom prst="rect">
            <a:avLst/>
          </a:prstGeom>
          <a:noFill/>
        </p:spPr>
        <p:txBody>
          <a:bodyPr wrap="square" rtlCol="0">
            <a:spAutoFit/>
          </a:bodyPr>
          <a:lstStyle/>
          <a:p>
            <a:r>
              <a:rPr lang="en-US" sz="1600" dirty="0" smtClean="0"/>
              <a:t>“Hard” Structure Lethality – Direct Energy</a:t>
            </a:r>
            <a:endParaRPr lang="en-US" sz="1600" dirty="0"/>
          </a:p>
        </p:txBody>
      </p:sp>
      <p:sp>
        <p:nvSpPr>
          <p:cNvPr id="12" name="TextBox 11"/>
          <p:cNvSpPr txBox="1"/>
          <p:nvPr/>
        </p:nvSpPr>
        <p:spPr>
          <a:xfrm>
            <a:off x="7336573" y="3281587"/>
            <a:ext cx="1807428" cy="584775"/>
          </a:xfrm>
          <a:prstGeom prst="rect">
            <a:avLst/>
          </a:prstGeom>
          <a:noFill/>
        </p:spPr>
        <p:txBody>
          <a:bodyPr wrap="square" rtlCol="0">
            <a:spAutoFit/>
          </a:bodyPr>
          <a:lstStyle/>
          <a:p>
            <a:r>
              <a:rPr lang="en-US" sz="1600" dirty="0" smtClean="0"/>
              <a:t>“Soft” Lethality – Blinds IR Seekers</a:t>
            </a:r>
            <a:endParaRPr lang="en-US" sz="1600" dirty="0"/>
          </a:p>
        </p:txBody>
      </p:sp>
    </p:spTree>
    <p:extLst>
      <p:ext uri="{BB962C8B-B14F-4D97-AF65-F5344CB8AC3E}">
        <p14:creationId xmlns:p14="http://schemas.microsoft.com/office/powerpoint/2010/main" val="67413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401" y="1514375"/>
            <a:ext cx="3808128"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9150" y="-52235"/>
            <a:ext cx="9162300" cy="779318"/>
          </a:xfrm>
        </p:spPr>
        <p:txBody>
          <a:bodyPr>
            <a:noAutofit/>
          </a:bodyPr>
          <a:lstStyle/>
          <a:p>
            <a:r>
              <a:rPr lang="en-US" sz="3600" dirty="0" smtClean="0"/>
              <a:t>A Laser Performance Example: Detect Target</a:t>
            </a:r>
            <a:endParaRPr lang="en-US" sz="3600" dirty="0"/>
          </a:p>
        </p:txBody>
      </p:sp>
      <p:sp>
        <p:nvSpPr>
          <p:cNvPr id="3" name="TextBox 2"/>
          <p:cNvSpPr txBox="1"/>
          <p:nvPr/>
        </p:nvSpPr>
        <p:spPr>
          <a:xfrm>
            <a:off x="1" y="727083"/>
            <a:ext cx="9144000" cy="369332"/>
          </a:xfrm>
          <a:prstGeom prst="rect">
            <a:avLst/>
          </a:prstGeom>
          <a:noFill/>
        </p:spPr>
        <p:txBody>
          <a:bodyPr wrap="square" rtlCol="0">
            <a:spAutoFit/>
          </a:bodyPr>
          <a:lstStyle/>
          <a:p>
            <a:r>
              <a:rPr lang="en-US" dirty="0" smtClean="0"/>
              <a:t>Using a form of the LADAR/LIDAR range equation to determine the detected off a target</a:t>
            </a:r>
          </a:p>
        </p:txBody>
      </p:sp>
      <mc:AlternateContent xmlns:mc="http://schemas.openxmlformats.org/markup-compatibility/2006" xmlns:a14="http://schemas.microsoft.com/office/drawing/2010/main">
        <mc:Choice Requires="a14">
          <p:sp>
            <p:nvSpPr>
              <p:cNvPr id="5" name="TextBox 4"/>
              <p:cNvSpPr txBox="1"/>
              <p:nvPr/>
            </p:nvSpPr>
            <p:spPr>
              <a:xfrm>
                <a:off x="143555" y="1502815"/>
                <a:ext cx="6710174" cy="28744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a:rPr>
                        <m:t>𝐸𝑃</m:t>
                      </m:r>
                      <m:r>
                        <a:rPr lang="en-US" sz="1600" b="0" i="1" smtClean="0">
                          <a:latin typeface="Cambria Math"/>
                        </a:rPr>
                        <m:t> </m:t>
                      </m:r>
                      <m:r>
                        <a:rPr lang="en-US" sz="1600" b="0" i="1" smtClean="0">
                          <a:latin typeface="Cambria Math"/>
                        </a:rPr>
                        <m:t>𝑖𝑠</m:t>
                      </m:r>
                      <m:r>
                        <a:rPr lang="en-US" sz="1600" b="0" i="1" smtClean="0">
                          <a:latin typeface="Cambria Math"/>
                        </a:rPr>
                        <m:t> </m:t>
                      </m:r>
                      <m:r>
                        <a:rPr lang="en-US" sz="1600" b="0" i="1" smtClean="0">
                          <a:latin typeface="Cambria Math"/>
                        </a:rPr>
                        <m:t>𝑡h𝑒</m:t>
                      </m:r>
                      <m:r>
                        <a:rPr lang="en-US" sz="1600" b="0" i="1" smtClean="0">
                          <a:latin typeface="Cambria Math"/>
                        </a:rPr>
                        <m:t> </m:t>
                      </m:r>
                      <m:r>
                        <a:rPr lang="en-US" sz="1600" b="0" i="1" smtClean="0">
                          <a:latin typeface="Cambria Math"/>
                        </a:rPr>
                        <m:t>𝑝𝑢𝑙𝑠𝑒</m:t>
                      </m:r>
                      <m:r>
                        <a:rPr lang="en-US" sz="1600" b="0" i="1" smtClean="0">
                          <a:latin typeface="Cambria Math"/>
                        </a:rPr>
                        <m:t> </m:t>
                      </m:r>
                      <m:r>
                        <a:rPr lang="en-US" sz="1600" b="0" i="1" smtClean="0">
                          <a:latin typeface="Cambria Math"/>
                        </a:rPr>
                        <m:t>𝑒𝑛𝑒𝑟𝑔𝑦</m:t>
                      </m:r>
                    </m:oMath>
                  </m:oMathPara>
                </a14:m>
                <a:endParaRPr lang="en-US" sz="1600" b="0" i="1" dirty="0" smtClean="0">
                  <a:latin typeface="Cambria Math"/>
                </a:endParaRPr>
              </a:p>
              <a:p>
                <a:pPr/>
                <a14:m>
                  <m:oMathPara xmlns:m="http://schemas.openxmlformats.org/officeDocument/2006/math">
                    <m:oMathParaPr>
                      <m:jc m:val="left"/>
                    </m:oMathParaPr>
                    <m:oMath xmlns:m="http://schemas.openxmlformats.org/officeDocument/2006/math">
                      <m:r>
                        <a:rPr lang="en-US" sz="1600" b="0" i="1" smtClean="0">
                          <a:latin typeface="Cambria Math"/>
                        </a:rPr>
                        <m:t>𝐾</m:t>
                      </m:r>
                      <m:r>
                        <a:rPr lang="en-US" sz="1600" b="0" i="1" smtClean="0">
                          <a:latin typeface="Cambria Math"/>
                        </a:rPr>
                        <m:t> </m:t>
                      </m:r>
                      <m:r>
                        <a:rPr lang="en-US" sz="1600" b="0" i="1" smtClean="0">
                          <a:latin typeface="Cambria Math"/>
                        </a:rPr>
                        <m:t>𝑖𝑠</m:t>
                      </m:r>
                      <m:r>
                        <a:rPr lang="en-US" sz="1600" b="0" i="1" smtClean="0">
                          <a:latin typeface="Cambria Math"/>
                        </a:rPr>
                        <m:t> </m:t>
                      </m:r>
                      <m:r>
                        <a:rPr lang="en-US" sz="1600" b="0" i="1" smtClean="0">
                          <a:latin typeface="Cambria Math"/>
                        </a:rPr>
                        <m:t>𝑡h𝑒</m:t>
                      </m:r>
                      <m:r>
                        <a:rPr lang="en-US" sz="1600" b="0" i="1" smtClean="0">
                          <a:latin typeface="Cambria Math"/>
                        </a:rPr>
                        <m:t> </m:t>
                      </m:r>
                      <m:r>
                        <a:rPr lang="en-US" sz="1600" b="0" i="1" smtClean="0">
                          <a:latin typeface="Cambria Math"/>
                        </a:rPr>
                        <m:t>𝑖𝑙𝑙𝑢𝑚𝑖𝑛𝑎𝑡𝑖𝑜𝑛</m:t>
                      </m:r>
                      <m:r>
                        <a:rPr lang="en-US" sz="1600" b="0" i="1" smtClean="0">
                          <a:latin typeface="Cambria Math"/>
                        </a:rPr>
                        <m:t> </m:t>
                      </m:r>
                      <m:r>
                        <a:rPr lang="en-US" sz="1600" b="0" i="1" smtClean="0">
                          <a:latin typeface="Cambria Math"/>
                        </a:rPr>
                        <m:t>𝑐𝑜𝑛𝑠𝑡𝑎𝑛𝑡</m:t>
                      </m:r>
                      <m:r>
                        <a:rPr lang="en-US" sz="1600" b="0" i="1" smtClean="0">
                          <a:latin typeface="Cambria Math"/>
                        </a:rPr>
                        <m:t>, </m:t>
                      </m:r>
                      <m:r>
                        <a:rPr lang="en-US" sz="1600" b="0" i="1" smtClean="0">
                          <a:latin typeface="Cambria Math"/>
                        </a:rPr>
                        <m:t>𝑖𝑛</m:t>
                      </m:r>
                      <m:r>
                        <a:rPr lang="en-US" sz="1600" b="0" i="1" smtClean="0">
                          <a:latin typeface="Cambria Math"/>
                        </a:rPr>
                        <m:t> </m:t>
                      </m:r>
                      <m:r>
                        <a:rPr lang="en-US" sz="1600" b="0" i="1" smtClean="0">
                          <a:latin typeface="Cambria Math"/>
                        </a:rPr>
                        <m:t>𝑡h𝑖𝑠</m:t>
                      </m:r>
                      <m:r>
                        <a:rPr lang="en-US" sz="1600" b="0" i="1" smtClean="0">
                          <a:latin typeface="Cambria Math"/>
                        </a:rPr>
                        <m:t> </m:t>
                      </m:r>
                      <m:r>
                        <a:rPr lang="en-US" sz="1600" b="0" i="1" smtClean="0">
                          <a:latin typeface="Cambria Math"/>
                        </a:rPr>
                        <m:t>𝑐𝑎𝑠𝑒</m:t>
                      </m:r>
                      <m:r>
                        <a:rPr lang="en-US" sz="1600" b="0" i="1" smtClean="0">
                          <a:latin typeface="Cambria Math"/>
                        </a:rPr>
                        <m:t> </m:t>
                      </m:r>
                      <m:r>
                        <a:rPr lang="en-US" sz="1600" b="0" i="1" smtClean="0">
                          <a:latin typeface="Cambria Math"/>
                        </a:rPr>
                        <m:t>𝑠𝑒𝑡</m:t>
                      </m:r>
                      <m:r>
                        <a:rPr lang="en-US" sz="1600" b="0" i="1" smtClean="0">
                          <a:latin typeface="Cambria Math"/>
                        </a:rPr>
                        <m:t> </m:t>
                      </m:r>
                      <m:r>
                        <a:rPr lang="en-US" sz="1600" b="0" i="1" smtClean="0">
                          <a:latin typeface="Cambria Math"/>
                        </a:rPr>
                        <m:t>𝑡𝑜</m:t>
                      </m:r>
                      <m:r>
                        <a:rPr lang="en-US" sz="1600" b="0" i="1" smtClean="0">
                          <a:latin typeface="Cambria Math"/>
                        </a:rPr>
                        <m:t> </m:t>
                      </m:r>
                      <m:f>
                        <m:fPr>
                          <m:ctrlPr>
                            <a:rPr lang="en-US" sz="1600" b="0" i="1" smtClean="0">
                              <a:latin typeface="Cambria Math"/>
                            </a:rPr>
                          </m:ctrlPr>
                        </m:fPr>
                        <m:num>
                          <m:r>
                            <a:rPr lang="en-US" sz="1600" b="0" i="1" smtClean="0">
                              <a:latin typeface="Cambria Math"/>
                            </a:rPr>
                            <m:t>1</m:t>
                          </m:r>
                        </m:num>
                        <m:den>
                          <m:r>
                            <a:rPr lang="en-US" sz="1600" b="0" i="1" smtClean="0">
                              <a:latin typeface="Cambria Math"/>
                            </a:rPr>
                            <m:t>𝑒</m:t>
                          </m:r>
                        </m:den>
                      </m:f>
                    </m:oMath>
                  </m:oMathPara>
                </a14:m>
                <a:endParaRPr lang="en-US" sz="1600" b="0" i="1" dirty="0" smtClean="0">
                  <a:latin typeface="Cambria Math"/>
                </a:endParaRPr>
              </a:p>
              <a:p>
                <a14:m>
                  <m:oMath xmlns:m="http://schemas.openxmlformats.org/officeDocument/2006/math">
                    <m:r>
                      <a:rPr lang="en-US" sz="1600" b="0" i="1" smtClean="0">
                        <a:latin typeface="Cambria Math"/>
                        <a:ea typeface="Cambria Math"/>
                      </a:rPr>
                      <m:t>𝜎</m:t>
                    </m:r>
                    <m:r>
                      <a:rPr lang="en-US" sz="1600" b="0" i="1" smtClean="0">
                        <a:latin typeface="Cambria Math"/>
                        <a:ea typeface="Cambria Math"/>
                      </a:rPr>
                      <m:t>=4∙</m:t>
                    </m:r>
                    <m:r>
                      <a:rPr lang="en-US" sz="1600" b="0" i="1" smtClean="0">
                        <a:latin typeface="Cambria Math"/>
                        <a:ea typeface="Cambria Math"/>
                      </a:rPr>
                      <m:t>𝜌</m:t>
                    </m:r>
                    <m:r>
                      <a:rPr lang="en-US" sz="1600" b="0" i="1" smtClean="0">
                        <a:latin typeface="Cambria Math"/>
                        <a:ea typeface="Cambria Math"/>
                      </a:rPr>
                      <m:t>∙</m:t>
                    </m:r>
                    <m:sSub>
                      <m:sSubPr>
                        <m:ctrlPr>
                          <a:rPr lang="en-US" sz="1600" b="0" i="1" smtClean="0">
                            <a:latin typeface="Cambria Math"/>
                            <a:ea typeface="Cambria Math"/>
                          </a:rPr>
                        </m:ctrlPr>
                      </m:sSubPr>
                      <m:e>
                        <m:r>
                          <a:rPr lang="en-US" sz="1600" b="0" i="1" smtClean="0">
                            <a:latin typeface="Cambria Math"/>
                            <a:ea typeface="Cambria Math"/>
                          </a:rPr>
                          <m:t>𝐴</m:t>
                        </m:r>
                      </m:e>
                      <m:sub>
                        <m:r>
                          <a:rPr lang="en-US" sz="1600" b="0" i="1" smtClean="0">
                            <a:latin typeface="Cambria Math"/>
                            <a:ea typeface="Cambria Math"/>
                          </a:rPr>
                          <m:t>𝑡𝑎𝑟𝑔𝑒𝑡</m:t>
                        </m:r>
                      </m:sub>
                    </m:sSub>
                  </m:oMath>
                </a14:m>
                <a:r>
                  <a:rPr lang="en-US" sz="1600" b="0" i="1" dirty="0" smtClean="0">
                    <a:latin typeface="Cambria Math"/>
                    <a:ea typeface="Cambria Math"/>
                  </a:rPr>
                  <a:t> is the target optical  cross section (OCS)</a:t>
                </a:r>
              </a:p>
              <a:p>
                <a:pPr/>
                <a14:m>
                  <m:oMathPara xmlns:m="http://schemas.openxmlformats.org/officeDocument/2006/math">
                    <m:oMathParaPr>
                      <m:jc m:val="left"/>
                    </m:oMathParaPr>
                    <m:oMath xmlns:m="http://schemas.openxmlformats.org/officeDocument/2006/math">
                      <m:r>
                        <m:rPr>
                          <m:sty m:val="p"/>
                        </m:rPr>
                        <a:rPr lang="en-US" sz="1600" i="1">
                          <a:latin typeface="Cambria Math"/>
                        </a:rPr>
                        <m:t>P</m:t>
                      </m:r>
                      <m:r>
                        <a:rPr lang="en-US" sz="1600" b="0" i="1" smtClean="0">
                          <a:latin typeface="Cambria Math"/>
                        </a:rPr>
                        <m:t>𝑊</m:t>
                      </m:r>
                      <m:r>
                        <a:rPr lang="en-US" sz="1600" b="0" i="1" smtClean="0">
                          <a:latin typeface="Cambria Math"/>
                        </a:rPr>
                        <m:t> </m:t>
                      </m:r>
                      <m:r>
                        <a:rPr lang="en-US" sz="1600" b="0" i="1" smtClean="0">
                          <a:latin typeface="Cambria Math"/>
                        </a:rPr>
                        <m:t>𝑖𝑠</m:t>
                      </m:r>
                      <m:r>
                        <a:rPr lang="en-US" sz="1600" b="0" i="1" smtClean="0">
                          <a:latin typeface="Cambria Math"/>
                        </a:rPr>
                        <m:t> </m:t>
                      </m:r>
                      <m:r>
                        <a:rPr lang="en-US" sz="1600" b="0" i="1" smtClean="0">
                          <a:latin typeface="Cambria Math"/>
                        </a:rPr>
                        <m:t>𝑡h𝑒</m:t>
                      </m:r>
                      <m:r>
                        <a:rPr lang="en-US" sz="1600" b="0" i="1" smtClean="0">
                          <a:latin typeface="Cambria Math"/>
                        </a:rPr>
                        <m:t> </m:t>
                      </m:r>
                      <m:r>
                        <a:rPr lang="en-US" sz="1600" b="0" i="1" smtClean="0">
                          <a:latin typeface="Cambria Math"/>
                        </a:rPr>
                        <m:t>𝑝𝑢𝑙𝑠𝑒</m:t>
                      </m:r>
                      <m:r>
                        <a:rPr lang="en-US" sz="1600" b="0" i="1" smtClean="0">
                          <a:latin typeface="Cambria Math"/>
                        </a:rPr>
                        <m:t> </m:t>
                      </m:r>
                      <m:r>
                        <a:rPr lang="en-US" sz="1600" b="0" i="1" smtClean="0">
                          <a:latin typeface="Cambria Math"/>
                        </a:rPr>
                        <m:t>𝑤𝑖𝑑𝑡h</m:t>
                      </m:r>
                    </m:oMath>
                  </m:oMathPara>
                </a14:m>
                <a:endParaRPr lang="en-US" sz="1600" b="0" i="1" dirty="0" smtClean="0">
                  <a:latin typeface="Cambria Math"/>
                </a:endParaRPr>
              </a:p>
              <a:p>
                <a:pPr/>
                <a14:m>
                  <m:oMathPara xmlns:m="http://schemas.openxmlformats.org/officeDocument/2006/math">
                    <m:oMathParaPr>
                      <m:jc m:val="left"/>
                    </m:oMathParaPr>
                    <m:oMath xmlns:m="http://schemas.openxmlformats.org/officeDocument/2006/math">
                      <m:r>
                        <a:rPr lang="en-US" sz="1600" b="0" i="1" smtClean="0">
                          <a:latin typeface="Cambria Math"/>
                        </a:rPr>
                        <m:t>𝐵𝑄</m:t>
                      </m:r>
                      <m:r>
                        <a:rPr lang="en-US" sz="1600" b="0" i="1" smtClean="0">
                          <a:latin typeface="Cambria Math"/>
                        </a:rPr>
                        <m:t> </m:t>
                      </m:r>
                      <m:r>
                        <a:rPr lang="en-US" sz="1600" b="0" i="1" smtClean="0">
                          <a:latin typeface="Cambria Math"/>
                        </a:rPr>
                        <m:t>𝑖𝑠</m:t>
                      </m:r>
                      <m:r>
                        <a:rPr lang="en-US" sz="1600" b="0" i="1" smtClean="0">
                          <a:latin typeface="Cambria Math"/>
                        </a:rPr>
                        <m:t> </m:t>
                      </m:r>
                      <m:r>
                        <a:rPr lang="en-US" sz="1600" b="0" i="1" smtClean="0">
                          <a:latin typeface="Cambria Math"/>
                        </a:rPr>
                        <m:t>𝑏𝑒𝑎𝑚</m:t>
                      </m:r>
                      <m:r>
                        <a:rPr lang="en-US" sz="1600" b="0" i="1" smtClean="0">
                          <a:latin typeface="Cambria Math"/>
                        </a:rPr>
                        <m:t> </m:t>
                      </m:r>
                      <m:r>
                        <a:rPr lang="en-US" sz="1600" b="0" i="1" smtClean="0">
                          <a:latin typeface="Cambria Math"/>
                        </a:rPr>
                        <m:t>𝑞𝑢𝑎𝑙𝑖𝑡𝑦</m:t>
                      </m:r>
                      <m:r>
                        <a:rPr lang="en-US" sz="1600" b="0" i="1" smtClean="0">
                          <a:latin typeface="Cambria Math"/>
                        </a:rPr>
                        <m:t> </m:t>
                      </m:r>
                    </m:oMath>
                  </m:oMathPara>
                </a14:m>
                <a:endParaRPr lang="en-US" sz="1600" b="0" i="1" dirty="0" smtClean="0">
                  <a:latin typeface="Cambria Math"/>
                </a:endParaRPr>
              </a:p>
              <a:p>
                <a:pPr/>
                <a14:m>
                  <m:oMathPara xmlns:m="http://schemas.openxmlformats.org/officeDocument/2006/math">
                    <m:oMathParaPr>
                      <m:jc m:val="left"/>
                    </m:oMathParaPr>
                    <m:oMath xmlns:m="http://schemas.openxmlformats.org/officeDocument/2006/math">
                      <m:r>
                        <a:rPr lang="en-US" sz="1600" b="0" i="1" smtClean="0">
                          <a:latin typeface="Cambria Math"/>
                          <a:ea typeface="Cambria Math"/>
                        </a:rPr>
                        <m:t>𝜆</m:t>
                      </m:r>
                      <m:r>
                        <a:rPr lang="en-US" sz="1600" b="0" i="1" smtClean="0">
                          <a:latin typeface="Cambria Math"/>
                          <a:ea typeface="Cambria Math"/>
                        </a:rPr>
                        <m:t> </m:t>
                      </m:r>
                      <m:r>
                        <a:rPr lang="en-US" sz="1600" b="0" i="1" smtClean="0">
                          <a:latin typeface="Cambria Math"/>
                          <a:ea typeface="Cambria Math"/>
                        </a:rPr>
                        <m:t>𝑖𝑠</m:t>
                      </m:r>
                      <m:r>
                        <a:rPr lang="en-US" sz="1600" b="0" i="1" smtClean="0">
                          <a:latin typeface="Cambria Math"/>
                          <a:ea typeface="Cambria Math"/>
                        </a:rPr>
                        <m:t> </m:t>
                      </m:r>
                      <m:r>
                        <a:rPr lang="en-US" sz="1600" b="0" i="1" smtClean="0">
                          <a:latin typeface="Cambria Math"/>
                          <a:ea typeface="Cambria Math"/>
                        </a:rPr>
                        <m:t>𝑤𝑎𝑣𝑒𝑙𝑒𝑛𝑔𝑡h</m:t>
                      </m:r>
                    </m:oMath>
                  </m:oMathPara>
                </a14:m>
                <a:endParaRPr lang="en-US" sz="1600" b="0" i="1" dirty="0" smtClean="0">
                  <a:latin typeface="Cambria Math"/>
                  <a:ea typeface="Cambria Math"/>
                </a:endParaRPr>
              </a:p>
              <a:p>
                <a:pPr/>
                <a14:m>
                  <m:oMathPara xmlns:m="http://schemas.openxmlformats.org/officeDocument/2006/math">
                    <m:oMathParaPr>
                      <m:jc m:val="left"/>
                    </m:oMathParaPr>
                    <m:oMath xmlns:m="http://schemas.openxmlformats.org/officeDocument/2006/math">
                      <m:r>
                        <a:rPr lang="en-US" sz="1600" b="0" i="1" smtClean="0">
                          <a:latin typeface="Cambria Math"/>
                        </a:rPr>
                        <m:t>𝐷</m:t>
                      </m:r>
                      <m:r>
                        <a:rPr lang="en-US" sz="1600" b="0" i="1" smtClean="0">
                          <a:latin typeface="Cambria Math"/>
                        </a:rPr>
                        <m:t> </m:t>
                      </m:r>
                      <m:r>
                        <a:rPr lang="en-US" sz="1600" b="0" i="1" smtClean="0">
                          <a:latin typeface="Cambria Math"/>
                        </a:rPr>
                        <m:t>𝑖𝑠</m:t>
                      </m:r>
                      <m:r>
                        <a:rPr lang="en-US" sz="1600" b="0" i="1" smtClean="0">
                          <a:latin typeface="Cambria Math"/>
                        </a:rPr>
                        <m:t> </m:t>
                      </m:r>
                      <m:r>
                        <a:rPr lang="en-US" sz="1600" b="0" i="1" smtClean="0">
                          <a:latin typeface="Cambria Math"/>
                        </a:rPr>
                        <m:t>𝑡h𝑒</m:t>
                      </m:r>
                      <m:r>
                        <a:rPr lang="en-US" sz="1600" b="0" i="1" smtClean="0">
                          <a:latin typeface="Cambria Math"/>
                        </a:rPr>
                        <m:t> </m:t>
                      </m:r>
                      <m:r>
                        <a:rPr lang="en-US" sz="1600" b="0" i="1" smtClean="0">
                          <a:latin typeface="Cambria Math"/>
                        </a:rPr>
                        <m:t>𝑑𝑖𝑎𝑚𝑒𝑡𝑒𝑟</m:t>
                      </m:r>
                      <m:r>
                        <a:rPr lang="en-US" sz="1600" b="0" i="1" smtClean="0">
                          <a:latin typeface="Cambria Math"/>
                        </a:rPr>
                        <m:t> </m:t>
                      </m:r>
                      <m:r>
                        <a:rPr lang="en-US" sz="1600" b="0" i="1" smtClean="0">
                          <a:latin typeface="Cambria Math"/>
                        </a:rPr>
                        <m:t>𝑜𝑓</m:t>
                      </m:r>
                      <m:r>
                        <a:rPr lang="en-US" sz="1600" b="0" i="1" smtClean="0">
                          <a:latin typeface="Cambria Math"/>
                        </a:rPr>
                        <m:t> </m:t>
                      </m:r>
                      <m:r>
                        <a:rPr lang="en-US" sz="1600" b="0" i="1" smtClean="0">
                          <a:latin typeface="Cambria Math"/>
                        </a:rPr>
                        <m:t>𝑡h𝑒</m:t>
                      </m:r>
                      <m:r>
                        <a:rPr lang="en-US" sz="1600" b="0" i="1" smtClean="0">
                          <a:latin typeface="Cambria Math"/>
                        </a:rPr>
                        <m:t> </m:t>
                      </m:r>
                      <m:r>
                        <a:rPr lang="en-US" sz="1600" b="0" i="1" smtClean="0">
                          <a:latin typeface="Cambria Math"/>
                        </a:rPr>
                        <m:t>𝑎𝑝𝑒𝑟𝑡𝑢𝑟𝑒</m:t>
                      </m:r>
                      <m:r>
                        <a:rPr lang="en-US" sz="1600" b="0" i="1" smtClean="0">
                          <a:latin typeface="Cambria Math"/>
                        </a:rPr>
                        <m:t> </m:t>
                      </m:r>
                      <m:d>
                        <m:dPr>
                          <m:ctrlPr>
                            <a:rPr lang="en-US" sz="1600" b="0" i="1" smtClean="0">
                              <a:latin typeface="Cambria Math"/>
                            </a:rPr>
                          </m:ctrlPr>
                        </m:dPr>
                        <m:e>
                          <m:r>
                            <a:rPr lang="en-US" sz="1600" b="0" i="1" smtClean="0">
                              <a:latin typeface="Cambria Math"/>
                            </a:rPr>
                            <m:t>𝑡𝑥</m:t>
                          </m:r>
                          <m:r>
                            <a:rPr lang="en-US" sz="1600" b="0" i="1" smtClean="0">
                              <a:latin typeface="Cambria Math"/>
                            </a:rPr>
                            <m:t> </m:t>
                          </m:r>
                          <m:r>
                            <a:rPr lang="en-US" sz="1600" b="0" i="1" smtClean="0">
                              <a:latin typeface="Cambria Math"/>
                            </a:rPr>
                            <m:t>𝑎𝑛𝑑</m:t>
                          </m:r>
                          <m:r>
                            <a:rPr lang="en-US" sz="1600" b="0" i="1" smtClean="0">
                              <a:latin typeface="Cambria Math"/>
                            </a:rPr>
                            <m:t> </m:t>
                          </m:r>
                          <m:r>
                            <a:rPr lang="en-US" sz="1600" b="0" i="1" smtClean="0">
                              <a:latin typeface="Cambria Math"/>
                            </a:rPr>
                            <m:t>𝑟𝑥</m:t>
                          </m:r>
                        </m:e>
                      </m:d>
                    </m:oMath>
                  </m:oMathPara>
                </a14:m>
                <a:endParaRPr lang="en-US" sz="1600" b="0" i="1" dirty="0" smtClean="0">
                  <a:latin typeface="Cambria Math"/>
                </a:endParaRPr>
              </a:p>
              <a:p>
                <a:pPr/>
                <a14:m>
                  <m:oMathPara xmlns:m="http://schemas.openxmlformats.org/officeDocument/2006/math">
                    <m:oMathParaPr>
                      <m:jc m:val="left"/>
                    </m:oMathParaPr>
                    <m:oMath xmlns:m="http://schemas.openxmlformats.org/officeDocument/2006/math">
                      <m:r>
                        <a:rPr lang="en-US" sz="1600" b="0" i="1" smtClean="0">
                          <a:latin typeface="Cambria Math"/>
                        </a:rPr>
                        <m:t>𝑅</m:t>
                      </m:r>
                      <m:r>
                        <a:rPr lang="en-US" sz="1600" b="0" i="1" smtClean="0">
                          <a:latin typeface="Cambria Math"/>
                        </a:rPr>
                        <m:t> </m:t>
                      </m:r>
                      <m:r>
                        <a:rPr lang="en-US" sz="1600" b="0" i="1" smtClean="0">
                          <a:latin typeface="Cambria Math"/>
                        </a:rPr>
                        <m:t>𝑖𝑠</m:t>
                      </m:r>
                      <m:r>
                        <a:rPr lang="en-US" sz="1600" b="0" i="1" smtClean="0">
                          <a:latin typeface="Cambria Math"/>
                        </a:rPr>
                        <m:t> </m:t>
                      </m:r>
                      <m:r>
                        <a:rPr lang="en-US" sz="1600" b="0" i="1" smtClean="0">
                          <a:latin typeface="Cambria Math"/>
                        </a:rPr>
                        <m:t>𝑡h𝑒</m:t>
                      </m:r>
                      <m:r>
                        <a:rPr lang="en-US" sz="1600" b="0" i="1" smtClean="0">
                          <a:latin typeface="Cambria Math"/>
                        </a:rPr>
                        <m:t> </m:t>
                      </m:r>
                      <m:r>
                        <a:rPr lang="en-US" sz="1600" b="0" i="1" smtClean="0">
                          <a:latin typeface="Cambria Math"/>
                        </a:rPr>
                        <m:t>𝑡h𝑒</m:t>
                      </m:r>
                      <m:r>
                        <a:rPr lang="en-US" sz="1600" b="0" i="1" smtClean="0">
                          <a:latin typeface="Cambria Math"/>
                        </a:rPr>
                        <m:t> </m:t>
                      </m:r>
                      <m:r>
                        <a:rPr lang="en-US" sz="1600" b="0" i="1" smtClean="0">
                          <a:latin typeface="Cambria Math"/>
                        </a:rPr>
                        <m:t>𝑟𝑎𝑛𝑔𝑒</m:t>
                      </m:r>
                      <m:r>
                        <a:rPr lang="en-US" sz="1600" b="0" i="1" smtClean="0">
                          <a:latin typeface="Cambria Math"/>
                        </a:rPr>
                        <m:t> </m:t>
                      </m:r>
                      <m:r>
                        <a:rPr lang="en-US" sz="1600" b="0" i="1" smtClean="0">
                          <a:latin typeface="Cambria Math"/>
                        </a:rPr>
                        <m:t>𝑡𝑜</m:t>
                      </m:r>
                      <m:r>
                        <a:rPr lang="en-US" sz="1600" b="0" i="1" smtClean="0">
                          <a:latin typeface="Cambria Math"/>
                        </a:rPr>
                        <m:t> </m:t>
                      </m:r>
                      <m:r>
                        <a:rPr lang="en-US" sz="1600" b="0" i="1" smtClean="0">
                          <a:latin typeface="Cambria Math"/>
                        </a:rPr>
                        <m:t>𝑡h𝑒</m:t>
                      </m:r>
                      <m:r>
                        <a:rPr lang="en-US" sz="1600" b="0" i="1" smtClean="0">
                          <a:latin typeface="Cambria Math"/>
                        </a:rPr>
                        <m:t> </m:t>
                      </m:r>
                      <m:r>
                        <a:rPr lang="en-US" sz="1600" b="0" i="1" smtClean="0">
                          <a:latin typeface="Cambria Math"/>
                        </a:rPr>
                        <m:t>𝑡𝑎𝑟𝑔𝑒𝑡</m:t>
                      </m:r>
                    </m:oMath>
                  </m:oMathPara>
                </a14:m>
                <a:endParaRPr lang="en-US" sz="1600" b="0" dirty="0" smtClean="0"/>
              </a:p>
              <a:p>
                <a:pPr/>
                <a14:m>
                  <m:oMathPara xmlns:m="http://schemas.openxmlformats.org/officeDocument/2006/math">
                    <m:oMathParaPr>
                      <m:jc m:val="left"/>
                    </m:oMathParaPr>
                    <m:oMath xmlns:m="http://schemas.openxmlformats.org/officeDocument/2006/math">
                      <m:sSub>
                        <m:sSubPr>
                          <m:ctrlPr>
                            <a:rPr lang="en-US" sz="1600" i="1" smtClean="0">
                              <a:latin typeface="Cambria Math"/>
                            </a:rPr>
                          </m:ctrlPr>
                        </m:sSubPr>
                        <m:e>
                          <m:r>
                            <a:rPr lang="en-US" sz="1600" i="1" smtClean="0">
                              <a:latin typeface="Cambria Math"/>
                              <a:ea typeface="Cambria Math"/>
                            </a:rPr>
                            <m:t>𝜂</m:t>
                          </m:r>
                        </m:e>
                        <m:sub>
                          <m:r>
                            <a:rPr lang="en-US" sz="1600" b="0" i="1" smtClean="0">
                              <a:latin typeface="Cambria Math"/>
                            </a:rPr>
                            <m:t>𝑠𝑦𝑠</m:t>
                          </m:r>
                        </m:sub>
                      </m:sSub>
                      <m:r>
                        <a:rPr lang="en-US" sz="1600" i="1">
                          <a:latin typeface="Cambria Math"/>
                        </a:rPr>
                        <m:t> </m:t>
                      </m:r>
                      <m:r>
                        <a:rPr lang="en-US" sz="1600" i="1">
                          <a:latin typeface="Cambria Math"/>
                        </a:rPr>
                        <m:t>𝑖𝑠</m:t>
                      </m:r>
                      <m:r>
                        <a:rPr lang="en-US" sz="1600" i="1">
                          <a:latin typeface="Cambria Math"/>
                        </a:rPr>
                        <m:t> </m:t>
                      </m:r>
                      <m:r>
                        <a:rPr lang="en-US" sz="1600" i="1">
                          <a:latin typeface="Cambria Math"/>
                        </a:rPr>
                        <m:t>𝑡h𝑒</m:t>
                      </m:r>
                      <m:r>
                        <a:rPr lang="en-US" sz="1600" i="1">
                          <a:latin typeface="Cambria Math"/>
                        </a:rPr>
                        <m:t> </m:t>
                      </m:r>
                      <m:r>
                        <a:rPr lang="en-US" sz="1600" b="0" i="1" smtClean="0">
                          <a:latin typeface="Cambria Math"/>
                        </a:rPr>
                        <m:t>𝑡𝑟𝑎𝑛𝑠𝑚𝑖𝑡𝑡𝑎𝑛𝑐𝑒</m:t>
                      </m:r>
                      <m:r>
                        <a:rPr lang="en-US" sz="1600" b="0" i="1" smtClean="0">
                          <a:latin typeface="Cambria Math"/>
                        </a:rPr>
                        <m:t> </m:t>
                      </m:r>
                      <m:r>
                        <a:rPr lang="en-US" sz="1600" b="0" i="1" smtClean="0">
                          <a:latin typeface="Cambria Math"/>
                        </a:rPr>
                        <m:t>𝑜𝑓</m:t>
                      </m:r>
                      <m:r>
                        <a:rPr lang="en-US" sz="1600" b="0" i="1" smtClean="0">
                          <a:latin typeface="Cambria Math"/>
                        </a:rPr>
                        <m:t> </m:t>
                      </m:r>
                      <m:r>
                        <a:rPr lang="en-US" sz="1600" b="0" i="1" smtClean="0">
                          <a:latin typeface="Cambria Math"/>
                        </a:rPr>
                        <m:t>𝑡h𝑒</m:t>
                      </m:r>
                      <m:r>
                        <a:rPr lang="en-US" sz="1600" b="0" i="1" smtClean="0">
                          <a:latin typeface="Cambria Math"/>
                        </a:rPr>
                        <m:t> </m:t>
                      </m:r>
                      <m:r>
                        <a:rPr lang="en-US" sz="1600" b="0" i="1" smtClean="0">
                          <a:latin typeface="Cambria Math"/>
                        </a:rPr>
                        <m:t>𝑖𝑛𝑡𝑒𝑟𝑛𝑎𝑙</m:t>
                      </m:r>
                      <m:r>
                        <a:rPr lang="en-US" sz="1600" b="0" i="1" smtClean="0">
                          <a:latin typeface="Cambria Math"/>
                        </a:rPr>
                        <m:t> </m:t>
                      </m:r>
                      <m:r>
                        <a:rPr lang="en-US" sz="1600" b="0" i="1" smtClean="0">
                          <a:latin typeface="Cambria Math"/>
                        </a:rPr>
                        <m:t>𝑜𝑝𝑡𝑖𝑐𝑠</m:t>
                      </m:r>
                    </m:oMath>
                  </m:oMathPara>
                </a14:m>
                <a:endParaRPr lang="en-US" sz="1600" b="0" dirty="0" smtClean="0"/>
              </a:p>
              <a:p>
                <a:pPr/>
                <a14:m>
                  <m:oMathPara xmlns:m="http://schemas.openxmlformats.org/officeDocument/2006/math">
                    <m:oMathParaPr>
                      <m:jc m:val="left"/>
                    </m:oMathParaPr>
                    <m:oMath xmlns:m="http://schemas.openxmlformats.org/officeDocument/2006/math">
                      <m:r>
                        <a:rPr lang="en-US" sz="1600" i="1" smtClean="0">
                          <a:latin typeface="Cambria Math"/>
                          <a:ea typeface="Cambria Math"/>
                        </a:rPr>
                        <m:t>∝</m:t>
                      </m:r>
                      <m:r>
                        <a:rPr lang="en-US" sz="1600" i="1">
                          <a:latin typeface="Cambria Math"/>
                        </a:rPr>
                        <m:t> </m:t>
                      </m:r>
                      <m:r>
                        <a:rPr lang="en-US" sz="1600" i="1">
                          <a:latin typeface="Cambria Math"/>
                        </a:rPr>
                        <m:t>𝑖𝑠</m:t>
                      </m:r>
                      <m:r>
                        <a:rPr lang="en-US" sz="1600" i="1">
                          <a:latin typeface="Cambria Math"/>
                        </a:rPr>
                        <m:t> </m:t>
                      </m:r>
                      <m:r>
                        <a:rPr lang="en-US" sz="1600" i="1">
                          <a:latin typeface="Cambria Math"/>
                        </a:rPr>
                        <m:t>𝑡h𝑒</m:t>
                      </m:r>
                      <m:r>
                        <a:rPr lang="en-US" sz="1600" i="1">
                          <a:latin typeface="Cambria Math"/>
                        </a:rPr>
                        <m:t> </m:t>
                      </m:r>
                      <m:r>
                        <a:rPr lang="en-US" sz="1600" b="0" i="1" smtClean="0">
                          <a:latin typeface="Cambria Math"/>
                        </a:rPr>
                        <m:t>𝑎𝑡𝑚𝑜𝑠𝑝h𝑒𝑟𝑖𝑐</m:t>
                      </m:r>
                      <m:r>
                        <a:rPr lang="en-US" sz="1600" b="0" i="1" smtClean="0">
                          <a:latin typeface="Cambria Math"/>
                        </a:rPr>
                        <m:t> </m:t>
                      </m:r>
                      <m:r>
                        <a:rPr lang="en-US" sz="1600" b="0" i="1" smtClean="0">
                          <a:latin typeface="Cambria Math"/>
                        </a:rPr>
                        <m:t>𝑒𝑥𝑡𝑖𝑛𝑐𝑡𝑖𝑜𝑛</m:t>
                      </m:r>
                      <m:r>
                        <a:rPr lang="en-US" sz="1600" b="0" i="1" smtClean="0">
                          <a:latin typeface="Cambria Math"/>
                        </a:rPr>
                        <m:t> </m:t>
                      </m:r>
                      <m:r>
                        <a:rPr lang="en-US" sz="1600" b="0" i="1" smtClean="0">
                          <a:latin typeface="Cambria Math"/>
                        </a:rPr>
                        <m:t>𝑐𝑜𝑒𝑓𝑓𝑖𝑐𝑖𝑒𝑛𝑡</m:t>
                      </m:r>
                    </m:oMath>
                  </m:oMathPara>
                </a14:m>
                <a:endParaRPr lang="en-US" sz="1600" b="0"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143555" y="1502815"/>
                <a:ext cx="6710174" cy="2874441"/>
              </a:xfrm>
              <a:prstGeom prst="rect">
                <a:avLst/>
              </a:prstGeom>
              <a:blipFill rotWithShape="1">
                <a:blip r:embed="rId4"/>
                <a:stretch>
                  <a:fillRect/>
                </a:stretch>
              </a:blipFill>
            </p:spPr>
            <p:txBody>
              <a:bodyPr/>
              <a:lstStyle/>
              <a:p>
                <a:r>
                  <a:rPr lang="en-US">
                    <a:noFill/>
                  </a:rPr>
                  <a:t> </a:t>
                </a:r>
              </a:p>
            </p:txBody>
          </p:sp>
        </mc:Fallback>
      </mc:AlternateContent>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18400" y="4229100"/>
            <a:ext cx="1625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9150" y="4195465"/>
            <a:ext cx="7482545" cy="923330"/>
          </a:xfrm>
          <a:prstGeom prst="rect">
            <a:avLst/>
          </a:prstGeom>
          <a:noFill/>
        </p:spPr>
        <p:txBody>
          <a:bodyPr wrap="square" rtlCol="0">
            <a:spAutoFit/>
          </a:bodyPr>
          <a:lstStyle/>
          <a:p>
            <a:r>
              <a:rPr lang="en-US" dirty="0" smtClean="0"/>
              <a:t>The ability to see the reflections off a target is </a:t>
            </a:r>
            <a:r>
              <a:rPr lang="en-US" dirty="0" err="1" smtClean="0"/>
              <a:t>dependant</a:t>
            </a:r>
            <a:r>
              <a:rPr lang="en-US" dirty="0" smtClean="0"/>
              <a:t> on the optical cross section of the target. If there is an IR seeker at your laser’s wavelength, then there could be a strong reflection like a cat’s eye reflecting light.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4386" y="984468"/>
                <a:ext cx="6012735" cy="7067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𝑃𝑜𝑤𝑒𝑟</m:t>
                          </m:r>
                        </m:e>
                        <m:sub>
                          <m:r>
                            <a:rPr lang="en-US" b="0" i="1" smtClean="0">
                              <a:latin typeface="Cambria Math"/>
                            </a:rPr>
                            <m:t>𝑑𝑒𝑡𝑒𝑐𝑡𝑒𝑑</m:t>
                          </m:r>
                        </m:sub>
                      </m:sSub>
                      <m:r>
                        <a:rPr lang="en-US" b="0" i="1" smtClean="0">
                          <a:latin typeface="Cambria Math"/>
                        </a:rPr>
                        <m:t>=</m:t>
                      </m:r>
                      <m:f>
                        <m:fPr>
                          <m:ctrlPr>
                            <a:rPr lang="en-US" b="0" i="1" smtClean="0">
                              <a:latin typeface="Cambria Math"/>
                            </a:rPr>
                          </m:ctrlPr>
                        </m:fPr>
                        <m:num>
                          <m:r>
                            <a:rPr lang="en-US" b="0" i="1" smtClean="0">
                              <a:latin typeface="Cambria Math"/>
                            </a:rPr>
                            <m:t>𝐸𝑃</m:t>
                          </m:r>
                          <m:r>
                            <a:rPr lang="en-US" b="0" i="1" smtClean="0">
                              <a:latin typeface="Cambria Math"/>
                              <a:ea typeface="Cambria Math"/>
                            </a:rPr>
                            <m:t>∙</m:t>
                          </m:r>
                          <m:r>
                            <a:rPr lang="en-US" b="0" i="1" smtClean="0">
                              <a:latin typeface="Cambria Math"/>
                            </a:rPr>
                            <m:t>𝐾</m:t>
                          </m:r>
                          <m:r>
                            <a:rPr lang="en-US" b="0" i="1" smtClean="0">
                              <a:latin typeface="Cambria Math"/>
                              <a:ea typeface="Cambria Math"/>
                            </a:rPr>
                            <m:t>𝜎</m:t>
                          </m:r>
                        </m:num>
                        <m:den>
                          <m:r>
                            <a:rPr lang="en-US" b="0" i="1" smtClean="0">
                              <a:latin typeface="Cambria Math"/>
                            </a:rPr>
                            <m:t>16</m:t>
                          </m:r>
                          <m:r>
                            <a:rPr lang="en-US" b="0" i="1" smtClean="0">
                              <a:latin typeface="Cambria Math"/>
                              <a:ea typeface="Cambria Math"/>
                            </a:rPr>
                            <m:t>𝜋</m:t>
                          </m:r>
                          <m:r>
                            <a:rPr lang="en-US" b="0" i="1" smtClean="0">
                              <a:latin typeface="Cambria Math"/>
                              <a:ea typeface="Cambria Math"/>
                            </a:rPr>
                            <m:t>∙</m:t>
                          </m:r>
                          <m:r>
                            <a:rPr lang="en-US" b="0" i="1" smtClean="0">
                              <a:latin typeface="Cambria Math"/>
                              <a:ea typeface="Cambria Math"/>
                            </a:rPr>
                            <m:t>𝑃𝑊</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𝐵𝑄</m:t>
                              </m:r>
                            </m:e>
                            <m:sup>
                              <m:r>
                                <a:rPr lang="en-US" b="0" i="1" smtClean="0">
                                  <a:latin typeface="Cambria Math"/>
                                  <a:ea typeface="Cambria Math"/>
                                </a:rPr>
                                <m:t>2</m:t>
                              </m:r>
                            </m:sup>
                          </m:sSup>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𝜆</m:t>
                              </m:r>
                            </m:e>
                            <m:sup>
                              <m:r>
                                <a:rPr lang="en-US" b="0" i="1" smtClean="0">
                                  <a:latin typeface="Cambria Math"/>
                                  <a:ea typeface="Cambria Math"/>
                                </a:rPr>
                                <m:t>2</m:t>
                              </m:r>
                            </m:sup>
                          </m:sSup>
                        </m:den>
                      </m:f>
                      <m:r>
                        <a:rPr lang="en-US" b="0" i="1" smtClean="0">
                          <a:latin typeface="Cambria Math"/>
                          <a:ea typeface="Cambria Math"/>
                        </a:rPr>
                        <m:t>∙</m:t>
                      </m:r>
                      <m:f>
                        <m:fPr>
                          <m:ctrlPr>
                            <a:rPr lang="en-US" b="0" i="1" smtClean="0">
                              <a:latin typeface="Cambria Math"/>
                              <a:ea typeface="Cambria Math"/>
                            </a:rPr>
                          </m:ctrlPr>
                        </m:fPr>
                        <m:num>
                          <m:sSup>
                            <m:sSupPr>
                              <m:ctrlPr>
                                <a:rPr lang="en-US" b="0" i="1" smtClean="0">
                                  <a:latin typeface="Cambria Math"/>
                                  <a:ea typeface="Cambria Math"/>
                                </a:rPr>
                              </m:ctrlPr>
                            </m:sSupPr>
                            <m:e>
                              <m:sSub>
                                <m:sSubPr>
                                  <m:ctrlPr>
                                    <a:rPr lang="en-US" i="1">
                                      <a:latin typeface="Cambria Math"/>
                                      <a:ea typeface="Cambria Math"/>
                                    </a:rPr>
                                  </m:ctrlPr>
                                </m:sSubPr>
                                <m:e>
                                  <m:r>
                                    <a:rPr lang="en-US" i="1">
                                      <a:latin typeface="Cambria Math"/>
                                      <a:ea typeface="Cambria Math"/>
                                    </a:rPr>
                                    <m:t>𝐷</m:t>
                                  </m:r>
                                </m:e>
                                <m:sub>
                                  <m:r>
                                    <a:rPr lang="en-US" i="1">
                                      <a:latin typeface="Cambria Math"/>
                                      <a:ea typeface="Cambria Math"/>
                                    </a:rPr>
                                    <m:t>𝑡𝑥</m:t>
                                  </m:r>
                                </m:sub>
                              </m:sSub>
                            </m:e>
                            <m:sup>
                              <m:r>
                                <a:rPr lang="en-US" b="0" i="1" smtClean="0">
                                  <a:latin typeface="Cambria Math"/>
                                  <a:ea typeface="Cambria Math"/>
                                </a:rPr>
                                <m:t>2</m:t>
                              </m:r>
                            </m:sup>
                          </m:sSup>
                          <m:sSup>
                            <m:sSupPr>
                              <m:ctrlPr>
                                <a:rPr lang="en-US" i="1">
                                  <a:latin typeface="Cambria Math"/>
                                  <a:ea typeface="Cambria Math"/>
                                </a:rPr>
                              </m:ctrlPr>
                            </m:sSupPr>
                            <m:e>
                              <m:sSub>
                                <m:sSubPr>
                                  <m:ctrlPr>
                                    <a:rPr lang="en-US" i="1">
                                      <a:latin typeface="Cambria Math"/>
                                      <a:ea typeface="Cambria Math"/>
                                    </a:rPr>
                                  </m:ctrlPr>
                                </m:sSubPr>
                                <m:e>
                                  <m:r>
                                    <a:rPr lang="en-US" i="1">
                                      <a:latin typeface="Cambria Math"/>
                                      <a:ea typeface="Cambria Math"/>
                                    </a:rPr>
                                    <m:t>𝐷</m:t>
                                  </m:r>
                                </m:e>
                                <m:sub>
                                  <m:r>
                                    <a:rPr lang="en-US" b="0" i="1" smtClean="0">
                                      <a:latin typeface="Cambria Math"/>
                                      <a:ea typeface="Cambria Math"/>
                                    </a:rPr>
                                    <m:t>𝑟</m:t>
                                  </m:r>
                                  <m:r>
                                    <a:rPr lang="en-US" i="1">
                                      <a:latin typeface="Cambria Math"/>
                                      <a:ea typeface="Cambria Math"/>
                                    </a:rPr>
                                    <m:t>𝑥</m:t>
                                  </m:r>
                                </m:sub>
                              </m:sSub>
                            </m:e>
                            <m:sup>
                              <m:r>
                                <a:rPr lang="en-US" i="1">
                                  <a:latin typeface="Cambria Math"/>
                                  <a:ea typeface="Cambria Math"/>
                                </a:rPr>
                                <m:t>2</m:t>
                              </m:r>
                            </m:sup>
                          </m:sSup>
                        </m:num>
                        <m:den>
                          <m:sSup>
                            <m:sSupPr>
                              <m:ctrlPr>
                                <a:rPr lang="en-US" b="0" i="1" smtClean="0">
                                  <a:latin typeface="Cambria Math"/>
                                  <a:ea typeface="Cambria Math"/>
                                </a:rPr>
                              </m:ctrlPr>
                            </m:sSupPr>
                            <m:e>
                              <m:r>
                                <a:rPr lang="en-US" b="0" i="1" smtClean="0">
                                  <a:latin typeface="Cambria Math"/>
                                  <a:ea typeface="Cambria Math"/>
                                </a:rPr>
                                <m:t>𝑅</m:t>
                              </m:r>
                            </m:e>
                            <m:sup>
                              <m:r>
                                <a:rPr lang="en-US" b="0" i="1" smtClean="0">
                                  <a:latin typeface="Cambria Math"/>
                                  <a:ea typeface="Cambria Math"/>
                                </a:rPr>
                                <m:t>4</m:t>
                              </m:r>
                            </m:sup>
                          </m:sSup>
                        </m:den>
                      </m:f>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𝜂</m:t>
                          </m:r>
                        </m:e>
                        <m:sub>
                          <m:r>
                            <a:rPr lang="en-US" b="0" i="1" smtClean="0">
                              <a:latin typeface="Cambria Math"/>
                              <a:ea typeface="Cambria Math"/>
                            </a:rPr>
                            <m:t>𝑠𝑦𝑠</m:t>
                          </m:r>
                        </m:sub>
                      </m:sSub>
                      <m:sSup>
                        <m:sSupPr>
                          <m:ctrlPr>
                            <a:rPr lang="en-US" b="0" i="1" smtClean="0">
                              <a:latin typeface="Cambria Math"/>
                              <a:ea typeface="Cambria Math"/>
                            </a:rPr>
                          </m:ctrlPr>
                        </m:sSupPr>
                        <m:e>
                          <m:r>
                            <a:rPr lang="en-US" b="0" i="1" smtClean="0">
                              <a:latin typeface="Cambria Math"/>
                              <a:ea typeface="Cambria Math"/>
                            </a:rPr>
                            <m:t>𝑒</m:t>
                          </m:r>
                        </m:e>
                        <m:sup>
                          <m:r>
                            <a:rPr lang="en-US" b="0" i="1" smtClean="0">
                              <a:latin typeface="Cambria Math"/>
                              <a:ea typeface="Cambria Math"/>
                            </a:rPr>
                            <m:t>−2</m:t>
                          </m:r>
                          <m:r>
                            <a:rPr lang="en-US" b="0" i="1" smtClean="0">
                              <a:latin typeface="Cambria Math"/>
                              <a:ea typeface="Cambria Math"/>
                            </a:rPr>
                            <m:t>𝛼</m:t>
                          </m:r>
                          <m:r>
                            <a:rPr lang="en-US" b="0" i="1" smtClean="0">
                              <a:latin typeface="Cambria Math"/>
                              <a:ea typeface="Cambria Math"/>
                            </a:rPr>
                            <m:t>𝑅</m:t>
                          </m:r>
                        </m:sup>
                      </m:sSup>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4386" y="984468"/>
                <a:ext cx="6012735" cy="706797"/>
              </a:xfrm>
              <a:prstGeom prst="rect">
                <a:avLst/>
              </a:prstGeom>
              <a:blipFill rotWithShape="1">
                <a:blip r:embed="rId6"/>
                <a:stretch>
                  <a:fillRect/>
                </a:stretch>
              </a:blipFill>
            </p:spPr>
            <p:txBody>
              <a:bodyPr/>
              <a:lstStyle/>
              <a:p>
                <a:r>
                  <a:rPr lang="en-US">
                    <a:noFill/>
                  </a:rPr>
                  <a:t> </a:t>
                </a:r>
              </a:p>
            </p:txBody>
          </p:sp>
        </mc:Fallback>
      </mc:AlternateContent>
      <p:cxnSp>
        <p:nvCxnSpPr>
          <p:cNvPr id="7" name="Straight Connector 6"/>
          <p:cNvCxnSpPr/>
          <p:nvPr/>
        </p:nvCxnSpPr>
        <p:spPr>
          <a:xfrm>
            <a:off x="5640935" y="3029865"/>
            <a:ext cx="348363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640935" y="1502815"/>
            <a:ext cx="744930" cy="3559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946060" y="1491970"/>
            <a:ext cx="504810" cy="3559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255515" y="1502815"/>
            <a:ext cx="744930" cy="3559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57165" y="2141771"/>
            <a:ext cx="2567402" cy="954107"/>
          </a:xfrm>
          <a:prstGeom prst="rect">
            <a:avLst/>
          </a:prstGeom>
          <a:noFill/>
        </p:spPr>
        <p:txBody>
          <a:bodyPr wrap="square" rtlCol="0">
            <a:spAutoFit/>
          </a:bodyPr>
          <a:lstStyle/>
          <a:p>
            <a:r>
              <a:rPr lang="en-US" sz="1400" dirty="0" smtClean="0"/>
              <a:t>A LADAR would need at &gt; ~60 (</a:t>
            </a:r>
            <a:r>
              <a:rPr lang="en-US" sz="1400" dirty="0" err="1" smtClean="0"/>
              <a:t>dBm</a:t>
            </a:r>
            <a:r>
              <a:rPr lang="en-US" sz="1400" dirty="0" smtClean="0"/>
              <a:t>) for detection, which would requires a Higher Energy, Larger Diameter and </a:t>
            </a:r>
            <a:r>
              <a:rPr lang="en-US" sz="1400" dirty="0" smtClean="0">
                <a:solidFill>
                  <a:schemeClr val="accent6">
                    <a:lumMod val="75000"/>
                  </a:schemeClr>
                </a:solidFill>
              </a:rPr>
              <a:t>Larger OCS</a:t>
            </a:r>
            <a:endParaRPr lang="en-US" sz="1400" dirty="0">
              <a:solidFill>
                <a:schemeClr val="accent6">
                  <a:lumMod val="75000"/>
                </a:schemeClr>
              </a:solidFill>
            </a:endParaRPr>
          </a:p>
        </p:txBody>
      </p:sp>
      <p:sp>
        <p:nvSpPr>
          <p:cNvPr id="15" name="TextBox 14"/>
          <p:cNvSpPr txBox="1"/>
          <p:nvPr/>
        </p:nvSpPr>
        <p:spPr>
          <a:xfrm>
            <a:off x="5714328" y="3326010"/>
            <a:ext cx="2090692" cy="600164"/>
          </a:xfrm>
          <a:prstGeom prst="rect">
            <a:avLst/>
          </a:prstGeom>
          <a:noFill/>
        </p:spPr>
        <p:txBody>
          <a:bodyPr wrap="square" rtlCol="0">
            <a:spAutoFit/>
          </a:bodyPr>
          <a:lstStyle/>
          <a:p>
            <a:r>
              <a:rPr lang="en-US" sz="1100" dirty="0" smtClean="0"/>
              <a:t>What is reasonable OCS and Power Receiver for an IR camera and delta temperature is need? </a:t>
            </a:r>
            <a:endParaRPr lang="en-US" sz="1100" dirty="0"/>
          </a:p>
        </p:txBody>
      </p:sp>
    </p:spTree>
    <p:extLst>
      <p:ext uri="{BB962C8B-B14F-4D97-AF65-F5344CB8AC3E}">
        <p14:creationId xmlns:p14="http://schemas.microsoft.com/office/powerpoint/2010/main" val="26416774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Commercial Off The Self Laser Challenges</a:t>
            </a:r>
            <a:endParaRPr lang="en-US" dirty="0"/>
          </a:p>
        </p:txBody>
      </p:sp>
      <p:sp>
        <p:nvSpPr>
          <p:cNvPr id="3" name="Content Placeholder 2"/>
          <p:cNvSpPr>
            <a:spLocks noGrp="1"/>
          </p:cNvSpPr>
          <p:nvPr>
            <p:ph idx="1"/>
          </p:nvPr>
        </p:nvSpPr>
        <p:spPr>
          <a:xfrm>
            <a:off x="-9150" y="891996"/>
            <a:ext cx="5316325" cy="1506717"/>
          </a:xfrm>
        </p:spPr>
        <p:txBody>
          <a:bodyPr>
            <a:noAutofit/>
          </a:bodyPr>
          <a:lstStyle/>
          <a:p>
            <a:pPr marL="0" indent="0">
              <a:spcBef>
                <a:spcPts val="0"/>
              </a:spcBef>
              <a:buNone/>
            </a:pPr>
            <a:r>
              <a:rPr lang="en-US" sz="1600" dirty="0" smtClean="0"/>
              <a:t>- Atmospheric effects can potentially make LADAR detectable to adversaries</a:t>
            </a:r>
          </a:p>
          <a:p>
            <a:pPr marL="0" indent="0">
              <a:spcBef>
                <a:spcPts val="0"/>
              </a:spcBef>
              <a:buNone/>
            </a:pPr>
            <a:r>
              <a:rPr lang="en-US" sz="1600" dirty="0" smtClean="0"/>
              <a:t>- Short pulses mean better range and resolution but also scatter off particulates and water droplets in the atmosphere</a:t>
            </a:r>
          </a:p>
          <a:p>
            <a:pPr marL="0" indent="0">
              <a:spcBef>
                <a:spcPts val="0"/>
              </a:spcBef>
              <a:buNone/>
            </a:pPr>
            <a:r>
              <a:rPr lang="en-US" sz="1600" dirty="0" smtClean="0"/>
              <a:t>- Lasers are inefficient, so higher prime power and heat dissipation issues</a:t>
            </a:r>
            <a:endParaRPr lang="en-US" sz="1600" dirty="0"/>
          </a:p>
        </p:txBody>
      </p:sp>
      <p:pic>
        <p:nvPicPr>
          <p:cNvPr id="2050" name="Picture 2" descr="below x=.002 negligible scattering, x=.002-0.2 rayleigh scattering, x=.2-2000 mie scattering, above x=2000 geometric optics"/>
          <p:cNvPicPr>
            <a:picLocks noChangeAspect="1" noChangeArrowheads="1"/>
          </p:cNvPicPr>
          <p:nvPr/>
        </p:nvPicPr>
        <p:blipFill rotWithShape="1">
          <a:blip r:embed="rId3">
            <a:extLst>
              <a:ext uri="{28A0092B-C50C-407E-A947-70E740481C1C}">
                <a14:useLocalDpi xmlns:a14="http://schemas.microsoft.com/office/drawing/2010/main" val="0"/>
              </a:ext>
            </a:extLst>
          </a:blip>
          <a:srcRect l="10865" t="4498" r="7538" b="5936"/>
          <a:stretch/>
        </p:blipFill>
        <p:spPr bwMode="auto">
          <a:xfrm>
            <a:off x="0" y="2424535"/>
            <a:ext cx="2834640" cy="26885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Atmospheric Transmiss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9540" y="2398713"/>
            <a:ext cx="272034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mmary of upconversion rare-earth-doped ZBLAN fiber lasers with the highest output powers so far."/>
          <p:cNvPicPr>
            <a:picLocks noChangeAspect="1" noChangeArrowheads="1"/>
          </p:cNvPicPr>
          <p:nvPr/>
        </p:nvPicPr>
        <p:blipFill rotWithShape="1">
          <a:blip r:embed="rId5">
            <a:extLst>
              <a:ext uri="{28A0092B-C50C-407E-A947-70E740481C1C}">
                <a14:useLocalDpi xmlns:a14="http://schemas.microsoft.com/office/drawing/2010/main" val="0"/>
              </a:ext>
            </a:extLst>
          </a:blip>
          <a:srcRect r="15724"/>
          <a:stretch/>
        </p:blipFill>
        <p:spPr bwMode="auto">
          <a:xfrm>
            <a:off x="5488230" y="2877160"/>
            <a:ext cx="3657600" cy="223845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6345" y="739290"/>
            <a:ext cx="3037766" cy="2103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259680" y="2005932"/>
            <a:ext cx="1824535" cy="600164"/>
          </a:xfrm>
          <a:prstGeom prst="rect">
            <a:avLst/>
          </a:prstGeom>
          <a:noFill/>
        </p:spPr>
        <p:txBody>
          <a:bodyPr wrap="square" rtlCol="0">
            <a:spAutoFit/>
          </a:bodyPr>
          <a:lstStyle/>
          <a:p>
            <a:r>
              <a:rPr lang="en-US" sz="1100" dirty="0" smtClean="0"/>
              <a:t>Atmospheric Loss and 1/R</a:t>
            </a:r>
            <a:r>
              <a:rPr lang="en-US" sz="1100" baseline="30000" dirty="0" smtClean="0"/>
              <a:t>4</a:t>
            </a:r>
            <a:r>
              <a:rPr lang="en-US" sz="1100" dirty="0" smtClean="0"/>
              <a:t> are significant non-design terms in the power receive</a:t>
            </a:r>
            <a:endParaRPr lang="en-US" sz="1100" dirty="0"/>
          </a:p>
        </p:txBody>
      </p:sp>
    </p:spTree>
    <p:extLst>
      <p:ext uri="{BB962C8B-B14F-4D97-AF65-F5344CB8AC3E}">
        <p14:creationId xmlns:p14="http://schemas.microsoft.com/office/powerpoint/2010/main" val="35289238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3562961539"/>
              </p:ext>
            </p:extLst>
          </p:nvPr>
        </p:nvGraphicFramePr>
        <p:xfrm>
          <a:off x="0" y="4375042"/>
          <a:ext cx="5818252" cy="706120"/>
        </p:xfrm>
        <a:graphic>
          <a:graphicData uri="http://schemas.openxmlformats.org/drawingml/2006/table">
            <a:tbl>
              <a:tblPr firstRow="1" bandRow="1">
                <a:tableStyleId>{5C22544A-7EE6-4342-B048-85BDC9FD1C3A}</a:tableStyleId>
              </a:tblPr>
              <a:tblGrid>
                <a:gridCol w="2025587"/>
                <a:gridCol w="1836166"/>
                <a:gridCol w="1956499"/>
              </a:tblGrid>
              <a:tr h="152705">
                <a:tc>
                  <a:txBody>
                    <a:bodyPr/>
                    <a:lstStyle/>
                    <a:p>
                      <a:pPr algn="l"/>
                      <a:r>
                        <a:rPr lang="en-US" sz="1600" dirty="0" smtClean="0"/>
                        <a:t>Peak Power P(W)</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Wavelength</a:t>
                      </a:r>
                      <a:r>
                        <a:rPr lang="en-US" sz="1600" baseline="0" dirty="0" smtClean="0"/>
                        <a:t> </a:t>
                      </a:r>
                      <a:r>
                        <a:rPr lang="el-GR" sz="1600" baseline="0" dirty="0" smtClean="0"/>
                        <a:t>λ</a:t>
                      </a:r>
                      <a:r>
                        <a:rPr lang="en-US" sz="1600" baseline="0" dirty="0" smtClean="0"/>
                        <a:t>(mm)</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Antenna</a:t>
                      </a:r>
                      <a:r>
                        <a:rPr lang="en-US" sz="1600" baseline="0" dirty="0" smtClean="0"/>
                        <a:t> Gain G </a:t>
                      </a:r>
                      <a:r>
                        <a:rPr lang="en-US" sz="1600" dirty="0" smtClean="0"/>
                        <a:t>(dB)</a:t>
                      </a:r>
                      <a:endParaRPr lang="en-US" sz="1600" dirty="0"/>
                    </a:p>
                  </a:txBody>
                  <a:tcPr/>
                </a:tc>
              </a:tr>
              <a:tr h="370840">
                <a:tc>
                  <a:txBody>
                    <a:bodyPr/>
                    <a:lstStyle/>
                    <a:p>
                      <a:pPr algn="l"/>
                      <a:r>
                        <a:rPr lang="en-US" sz="1600" dirty="0" smtClean="0"/>
                        <a:t>256*.010 = ~2.5</a:t>
                      </a:r>
                      <a:r>
                        <a:rPr lang="en-US" sz="1600" baseline="0" dirty="0" smtClean="0"/>
                        <a:t> to 10</a:t>
                      </a:r>
                      <a:endParaRPr lang="en-US" sz="1600" dirty="0"/>
                    </a:p>
                  </a:txBody>
                  <a:tcPr/>
                </a:tc>
                <a:tc>
                  <a:txBody>
                    <a:bodyPr/>
                    <a:lstStyle/>
                    <a:p>
                      <a:pPr algn="l"/>
                      <a:r>
                        <a:rPr lang="en-US" sz="1600" dirty="0" smtClean="0"/>
                        <a:t>~10</a:t>
                      </a:r>
                      <a:endParaRPr lang="en-US" sz="1600" dirty="0"/>
                    </a:p>
                  </a:txBody>
                  <a:tcPr/>
                </a:tc>
                <a:tc>
                  <a:txBody>
                    <a:bodyPr/>
                    <a:lstStyle/>
                    <a:p>
                      <a:pPr algn="l"/>
                      <a:r>
                        <a:rPr lang="en-US" sz="1600" dirty="0" smtClean="0"/>
                        <a:t>24</a:t>
                      </a:r>
                      <a:endParaRPr lang="en-US" sz="1600" dirty="0"/>
                    </a:p>
                  </a:txBody>
                  <a:tcPr/>
                </a:tc>
              </a:tr>
            </a:tbl>
          </a:graphicData>
        </a:graphic>
      </p:graphicFrame>
      <p:sp>
        <p:nvSpPr>
          <p:cNvPr id="2" name="Title 1"/>
          <p:cNvSpPr>
            <a:spLocks noGrp="1"/>
          </p:cNvSpPr>
          <p:nvPr>
            <p:ph type="title"/>
          </p:nvPr>
        </p:nvSpPr>
        <p:spPr/>
        <p:txBody>
          <a:bodyPr>
            <a:normAutofit fontScale="90000"/>
          </a:bodyPr>
          <a:lstStyle/>
          <a:p>
            <a:r>
              <a:rPr lang="en-US" dirty="0" smtClean="0"/>
              <a:t>RF Rectangular Antenna Phased Array Hardware</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280" y="811460"/>
            <a:ext cx="1973179"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705" y="811460"/>
            <a:ext cx="2230083"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724705" y="2571750"/>
            <a:ext cx="2230084"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6404460" y="561455"/>
                <a:ext cx="1353479" cy="5000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𝑑</m:t>
                          </m:r>
                        </m:e>
                        <m:sub>
                          <m:r>
                            <a:rPr lang="en-US" sz="1400" b="0" i="1" smtClean="0">
                              <a:latin typeface="Cambria Math"/>
                            </a:rPr>
                            <m:t>𝑚𝑎𝑥</m:t>
                          </m:r>
                        </m:sub>
                      </m:sSub>
                      <m:r>
                        <a:rPr lang="en-US" sz="1400" b="0" i="1" smtClean="0">
                          <a:latin typeface="Cambria Math"/>
                        </a:rPr>
                        <m:t>=</m:t>
                      </m:r>
                      <m:f>
                        <m:fPr>
                          <m:ctrlPr>
                            <a:rPr lang="en-US" sz="1400" i="1" smtClean="0">
                              <a:latin typeface="Cambria Math"/>
                            </a:rPr>
                          </m:ctrlPr>
                        </m:fPr>
                        <m:num>
                          <m:r>
                            <a:rPr lang="en-US" sz="1400" i="1" smtClean="0">
                              <a:latin typeface="Cambria Math"/>
                              <a:ea typeface="Cambria Math"/>
                            </a:rPr>
                            <m:t>𝜆</m:t>
                          </m:r>
                        </m:num>
                        <m:den>
                          <m:r>
                            <a:rPr lang="en-US" sz="1400" b="0" i="1" smtClean="0">
                              <a:latin typeface="Cambria Math"/>
                            </a:rPr>
                            <m:t>2</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04460" y="561455"/>
                <a:ext cx="1353479" cy="500009"/>
              </a:xfrm>
              <a:prstGeom prst="rect">
                <a:avLst/>
              </a:prstGeom>
              <a:blipFill rotWithShape="1">
                <a:blip r:embed="rId6"/>
                <a:stretch>
                  <a:fillRect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62575" y="2619692"/>
                <a:ext cx="135347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𝑑</m:t>
                          </m:r>
                        </m:e>
                        <m:sub>
                          <m:r>
                            <a:rPr lang="en-US" sz="1400" b="0" i="1" smtClean="0">
                              <a:latin typeface="Cambria Math"/>
                            </a:rPr>
                            <m:t>𝑚𝑎𝑥</m:t>
                          </m:r>
                        </m:sub>
                      </m:sSub>
                      <m:r>
                        <a:rPr lang="en-US" sz="1400" i="1">
                          <a:latin typeface="Cambria Math"/>
                        </a:rPr>
                        <m:t>=</m:t>
                      </m:r>
                      <m:r>
                        <a:rPr lang="en-US" sz="1400" b="0" i="1" smtClean="0">
                          <a:latin typeface="Cambria Math"/>
                        </a:rPr>
                        <m:t>0.</m:t>
                      </m:r>
                      <m:r>
                        <a:rPr lang="en-US" sz="1400" i="1">
                          <a:latin typeface="Cambria Math"/>
                        </a:rPr>
                        <m:t>8</m:t>
                      </m:r>
                      <m:r>
                        <a:rPr lang="en-US" sz="1400" i="1" smtClean="0">
                          <a:latin typeface="Cambria Math"/>
                          <a:ea typeface="Cambria Math"/>
                        </a:rPr>
                        <m:t>∙</m:t>
                      </m:r>
                      <m:r>
                        <a:rPr lang="en-US" sz="1400" i="1">
                          <a:latin typeface="Cambria Math"/>
                          <a:ea typeface="Cambria Math"/>
                        </a:rPr>
                        <m:t>𝜆</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862575" y="2619692"/>
                <a:ext cx="1353479" cy="307777"/>
              </a:xfrm>
              <a:prstGeom prst="rect">
                <a:avLst/>
              </a:prstGeom>
              <a:blipFill rotWithShape="1">
                <a:blip r:embed="rId7"/>
                <a:stretch>
                  <a:fillRect/>
                </a:stretch>
              </a:blipFill>
            </p:spPr>
            <p:txBody>
              <a:bodyPr/>
              <a:lstStyle/>
              <a:p>
                <a:r>
                  <a:rPr lang="en-US">
                    <a:noFill/>
                  </a:rPr>
                  <a:t> </a:t>
                </a:r>
              </a:p>
            </p:txBody>
          </p:sp>
        </mc:Fallback>
      </mc:AlternateContent>
      <p:sp>
        <p:nvSpPr>
          <p:cNvPr id="10" name="Rectangle 9"/>
          <p:cNvSpPr/>
          <p:nvPr/>
        </p:nvSpPr>
        <p:spPr>
          <a:xfrm>
            <a:off x="5890313" y="4374360"/>
            <a:ext cx="1474634" cy="369332"/>
          </a:xfrm>
          <a:prstGeom prst="rect">
            <a:avLst/>
          </a:prstGeom>
        </p:spPr>
        <p:txBody>
          <a:bodyPr wrap="none">
            <a:spAutoFit/>
          </a:bodyPr>
          <a:lstStyle/>
          <a:p>
            <a:r>
              <a:rPr lang="en-US" dirty="0" smtClean="0"/>
              <a:t>Grating Lobes</a:t>
            </a:r>
            <a:endParaRPr lang="en-US" dirty="0"/>
          </a:p>
        </p:txBody>
      </p:sp>
      <p:cxnSp>
        <p:nvCxnSpPr>
          <p:cNvPr id="11" name="Straight Arrow Connector 10"/>
          <p:cNvCxnSpPr/>
          <p:nvPr/>
        </p:nvCxnSpPr>
        <p:spPr>
          <a:xfrm flipH="1" flipV="1">
            <a:off x="6099050" y="3946096"/>
            <a:ext cx="610820" cy="52203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7996" y="4400550"/>
            <a:ext cx="1031324"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63240" y="4377932"/>
            <a:ext cx="9266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8" name="Chart 17"/>
          <p:cNvGraphicFramePr>
            <a:graphicFrameLocks/>
          </p:cNvGraphicFramePr>
          <p:nvPr>
            <p:extLst>
              <p:ext uri="{D42A27DB-BD31-4B8C-83A1-F6EECF244321}">
                <p14:modId xmlns:p14="http://schemas.microsoft.com/office/powerpoint/2010/main" val="692292638"/>
              </p:ext>
            </p:extLst>
          </p:nvPr>
        </p:nvGraphicFramePr>
        <p:xfrm>
          <a:off x="7270721" y="2924538"/>
          <a:ext cx="1717738" cy="1349256"/>
        </p:xfrm>
        <a:graphic>
          <a:graphicData uri="http://schemas.openxmlformats.org/drawingml/2006/chart">
            <c:chart xmlns:c="http://schemas.openxmlformats.org/drawingml/2006/chart" xmlns:r="http://schemas.openxmlformats.org/officeDocument/2006/relationships" r:id="rId10"/>
          </a:graphicData>
        </a:graphic>
      </p:graphicFrame>
      <p:sp>
        <p:nvSpPr>
          <p:cNvPr id="7" name="TextBox 6"/>
          <p:cNvSpPr txBox="1"/>
          <p:nvPr/>
        </p:nvSpPr>
        <p:spPr>
          <a:xfrm>
            <a:off x="7473396" y="4098800"/>
            <a:ext cx="1527049" cy="369332"/>
          </a:xfrm>
          <a:prstGeom prst="rect">
            <a:avLst/>
          </a:prstGeom>
          <a:noFill/>
        </p:spPr>
        <p:txBody>
          <a:bodyPr wrap="square" rtlCol="0">
            <a:spAutoFit/>
          </a:bodyPr>
          <a:lstStyle/>
          <a:p>
            <a:r>
              <a:rPr lang="en-US" dirty="0" smtClean="0"/>
              <a:t># RF Channel </a:t>
            </a:r>
            <a:endParaRPr lang="en-US" dirty="0"/>
          </a:p>
        </p:txBody>
      </p:sp>
      <p:sp>
        <p:nvSpPr>
          <p:cNvPr id="12" name="TextBox 11"/>
          <p:cNvSpPr txBox="1"/>
          <p:nvPr/>
        </p:nvSpPr>
        <p:spPr>
          <a:xfrm rot="16200000">
            <a:off x="6630593" y="3226807"/>
            <a:ext cx="1069244" cy="369332"/>
          </a:xfrm>
          <a:prstGeom prst="rect">
            <a:avLst/>
          </a:prstGeom>
          <a:noFill/>
        </p:spPr>
        <p:txBody>
          <a:bodyPr wrap="square" rtlCol="0">
            <a:spAutoFit/>
          </a:bodyPr>
          <a:lstStyle/>
          <a:p>
            <a:r>
              <a:rPr lang="en-US" dirty="0" smtClean="0"/>
              <a:t>Cost $K</a:t>
            </a:r>
            <a:endParaRPr lang="en-US" dirty="0"/>
          </a:p>
        </p:txBody>
      </p:sp>
      <p:sp>
        <p:nvSpPr>
          <p:cNvPr id="20" name="TextBox 19"/>
          <p:cNvSpPr txBox="1"/>
          <p:nvPr/>
        </p:nvSpPr>
        <p:spPr>
          <a:xfrm>
            <a:off x="4266590" y="4644053"/>
            <a:ext cx="1725861" cy="461665"/>
          </a:xfrm>
          <a:prstGeom prst="rect">
            <a:avLst/>
          </a:prstGeom>
          <a:noFill/>
        </p:spPr>
        <p:txBody>
          <a:bodyPr wrap="square" rtlCol="0">
            <a:spAutoFit/>
          </a:bodyPr>
          <a:lstStyle/>
          <a:p>
            <a:r>
              <a:rPr lang="en-US" sz="1200" dirty="0" smtClean="0"/>
              <a:t>To get 30 (dB) would require 32x32 array</a:t>
            </a:r>
            <a:endParaRPr lang="en-US" sz="1200" dirty="0"/>
          </a:p>
        </p:txBody>
      </p:sp>
      <mc:AlternateContent xmlns:mc="http://schemas.openxmlformats.org/markup-compatibility/2006" xmlns:a14="http://schemas.microsoft.com/office/drawing/2010/main">
        <mc:Choice Requires="a14">
          <p:graphicFrame>
            <p:nvGraphicFramePr>
              <p:cNvPr id="25" name="Table 24"/>
              <p:cNvGraphicFramePr>
                <a:graphicFrameLocks noGrp="1"/>
              </p:cNvGraphicFramePr>
              <p:nvPr>
                <p:extLst>
                  <p:ext uri="{D42A27DB-BD31-4B8C-83A1-F6EECF244321}">
                    <p14:modId xmlns:p14="http://schemas.microsoft.com/office/powerpoint/2010/main" val="2173425621"/>
                  </p:ext>
                </p:extLst>
              </p:nvPr>
            </p:nvGraphicFramePr>
            <p:xfrm>
              <a:off x="1" y="3108016"/>
              <a:ext cx="3808474" cy="1193800"/>
            </p:xfrm>
            <a:graphic>
              <a:graphicData uri="http://schemas.openxmlformats.org/drawingml/2006/table">
                <a:tbl>
                  <a:tblPr firstRow="1" bandRow="1">
                    <a:tableStyleId>{5C22544A-7EE6-4342-B048-85BDC9FD1C3A}</a:tableStyleId>
                  </a:tblPr>
                  <a:tblGrid>
                    <a:gridCol w="1016548"/>
                    <a:gridCol w="1570286"/>
                    <a:gridCol w="1221640"/>
                  </a:tblGrid>
                  <a:tr h="685374">
                    <a:tc>
                      <a:txBody>
                        <a:bodyPr/>
                        <a:lstStyle/>
                        <a:p>
                          <a:pPr algn="l"/>
                          <a:r>
                            <a:rPr lang="en-US" sz="1600" dirty="0" smtClean="0">
                              <a:latin typeface="+mn-lt"/>
                            </a:rPr>
                            <a:t>Pulse</a:t>
                          </a:r>
                          <a:r>
                            <a:rPr lang="en-US" sz="1600" baseline="0" dirty="0" smtClean="0">
                              <a:latin typeface="+mn-lt"/>
                            </a:rPr>
                            <a:t> Width PW</a:t>
                          </a:r>
                          <a:r>
                            <a:rPr lang="en-US" sz="1600" dirty="0" smtClean="0">
                              <a:latin typeface="+mn-lt"/>
                            </a:rPr>
                            <a:t>(us)</a:t>
                          </a:r>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Pulse</a:t>
                          </a:r>
                          <a:r>
                            <a:rPr lang="en-US" sz="1600" baseline="0" dirty="0" smtClean="0">
                              <a:latin typeface="+mn-lt"/>
                            </a:rPr>
                            <a:t> Repetition Frequency  PRF (kHz)</a:t>
                          </a:r>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Process</a:t>
                          </a:r>
                          <a:r>
                            <a:rPr lang="en-US" sz="1600" baseline="0" dirty="0" smtClean="0">
                              <a:latin typeface="+mn-lt"/>
                            </a:rPr>
                            <a:t> Bandwidth BW</a:t>
                          </a:r>
                          <a:r>
                            <a:rPr lang="en-US" sz="1600" dirty="0" smtClean="0">
                              <a:latin typeface="+mn-lt"/>
                            </a:rPr>
                            <a:t>(MHz)</a:t>
                          </a:r>
                          <a:endParaRPr lang="en-US" sz="1600" dirty="0">
                            <a:latin typeface="+mn-lt"/>
                          </a:endParaRPr>
                        </a:p>
                      </a:txBody>
                      <a:tcPr/>
                    </a:tc>
                  </a:tr>
                  <a:tr h="370840">
                    <a:tc>
                      <a:txBody>
                        <a:bodyPr/>
                        <a:lstStyle/>
                        <a:p>
                          <a:pPr algn="l"/>
                          <a:r>
                            <a:rPr lang="en-US" sz="1600" dirty="0" smtClean="0">
                              <a:latin typeface="+mn-lt"/>
                            </a:rPr>
                            <a:t>&lt; ~60</a:t>
                          </a:r>
                          <a:endParaRPr lang="en-US" sz="1600" dirty="0">
                            <a:latin typeface="+mn-lt"/>
                          </a:endParaRPr>
                        </a:p>
                      </a:txBody>
                      <a:tcPr/>
                    </a:tc>
                    <a:tc>
                      <a:txBody>
                        <a:bodyPr/>
                        <a:lstStyle/>
                        <a:p>
                          <a:pPr algn="l"/>
                          <a:r>
                            <a:rPr lang="en-US" sz="1600" dirty="0" smtClean="0">
                              <a:latin typeface="+mn-lt"/>
                            </a:rPr>
                            <a:t>&lt; ~8</a:t>
                          </a:r>
                          <a:endParaRPr lang="en-US" sz="1600" dirty="0">
                            <a:latin typeface="+mn-lt"/>
                          </a:endParaRPr>
                        </a:p>
                      </a:txBody>
                      <a:tcPr/>
                    </a:tc>
                    <a:tc>
                      <a:txBody>
                        <a:bodyPr/>
                        <a:lstStyle/>
                        <a:p>
                          <a:pPr algn="l"/>
                          <a14:m>
                            <m:oMath xmlns:m="http://schemas.openxmlformats.org/officeDocument/2006/math">
                              <m:r>
                                <a:rPr lang="en-US" sz="1600" i="1" dirty="0" smtClean="0">
                                  <a:latin typeface="Cambria Math"/>
                                  <a:ea typeface="Cambria Math"/>
                                </a:rPr>
                                <m:t>≤</m:t>
                              </m:r>
                            </m:oMath>
                          </a14:m>
                          <a:r>
                            <a:rPr lang="en-US" sz="1600" dirty="0" smtClean="0">
                              <a:latin typeface="+mn-lt"/>
                            </a:rPr>
                            <a:t> 1</a:t>
                          </a:r>
                          <a:endParaRPr lang="en-US" sz="1600" dirty="0">
                            <a:latin typeface="+mn-lt"/>
                          </a:endParaRPr>
                        </a:p>
                      </a:txBody>
                      <a:tcPr/>
                    </a:tc>
                  </a:tr>
                </a:tbl>
              </a:graphicData>
            </a:graphic>
          </p:graphicFrame>
        </mc:Choice>
        <mc:Fallback xmlns="">
          <p:graphicFrame>
            <p:nvGraphicFramePr>
              <p:cNvPr id="25" name="Table 24"/>
              <p:cNvGraphicFramePr>
                <a:graphicFrameLocks noGrp="1"/>
              </p:cNvGraphicFramePr>
              <p:nvPr>
                <p:extLst>
                  <p:ext uri="{D42A27DB-BD31-4B8C-83A1-F6EECF244321}">
                    <p14:modId xmlns:p14="http://schemas.microsoft.com/office/powerpoint/2010/main" val="85763966"/>
                  </p:ext>
                </p:extLst>
              </p:nvPr>
            </p:nvGraphicFramePr>
            <p:xfrm>
              <a:off x="1" y="3108016"/>
              <a:ext cx="3808474" cy="1193800"/>
            </p:xfrm>
            <a:graphic>
              <a:graphicData uri="http://schemas.openxmlformats.org/drawingml/2006/table">
                <a:tbl>
                  <a:tblPr firstRow="1" bandRow="1">
                    <a:tableStyleId>{5C22544A-7EE6-4342-B048-85BDC9FD1C3A}</a:tableStyleId>
                  </a:tblPr>
                  <a:tblGrid>
                    <a:gridCol w="1016548"/>
                    <a:gridCol w="1570286"/>
                    <a:gridCol w="1221640"/>
                  </a:tblGrid>
                  <a:tr h="822960">
                    <a:tc>
                      <a:txBody>
                        <a:bodyPr/>
                        <a:lstStyle/>
                        <a:p>
                          <a:pPr algn="l"/>
                          <a:r>
                            <a:rPr lang="en-US" sz="1600" dirty="0" smtClean="0">
                              <a:latin typeface="+mn-lt"/>
                            </a:rPr>
                            <a:t>Pulse</a:t>
                          </a:r>
                          <a:r>
                            <a:rPr lang="en-US" sz="1600" baseline="0" dirty="0" smtClean="0">
                              <a:latin typeface="+mn-lt"/>
                            </a:rPr>
                            <a:t> Width </a:t>
                          </a:r>
                          <a:r>
                            <a:rPr lang="en-US" sz="1600" baseline="0" dirty="0" smtClean="0">
                              <a:latin typeface="+mn-lt"/>
                            </a:rPr>
                            <a:t>PW</a:t>
                          </a:r>
                          <a:r>
                            <a:rPr lang="en-US" sz="1600" dirty="0" smtClean="0">
                              <a:latin typeface="+mn-lt"/>
                            </a:rPr>
                            <a:t>(us</a:t>
                          </a:r>
                          <a:r>
                            <a:rPr lang="en-US" sz="1600" dirty="0" smtClean="0">
                              <a:latin typeface="+mn-lt"/>
                            </a:rPr>
                            <a:t>)</a:t>
                          </a:r>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Pulse</a:t>
                          </a:r>
                          <a:r>
                            <a:rPr lang="en-US" sz="1600" baseline="0" dirty="0" smtClean="0">
                              <a:latin typeface="+mn-lt"/>
                            </a:rPr>
                            <a:t> </a:t>
                          </a:r>
                          <a:r>
                            <a:rPr lang="en-US" sz="1600" baseline="0" dirty="0" smtClean="0">
                              <a:latin typeface="+mn-lt"/>
                            </a:rPr>
                            <a:t>Repetition Frequency  PRF (kHz)</a:t>
                          </a:r>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rPr>
                            <a:t>Process</a:t>
                          </a:r>
                          <a:r>
                            <a:rPr lang="en-US" sz="1600" baseline="0" dirty="0" smtClean="0">
                              <a:latin typeface="+mn-lt"/>
                            </a:rPr>
                            <a:t> Bandwidth BW</a:t>
                          </a:r>
                          <a:r>
                            <a:rPr lang="en-US" sz="1600" dirty="0" smtClean="0">
                              <a:latin typeface="+mn-lt"/>
                            </a:rPr>
                            <a:t>(MHz)</a:t>
                          </a:r>
                          <a:endParaRPr lang="en-US" sz="1600" dirty="0">
                            <a:latin typeface="+mn-lt"/>
                          </a:endParaRPr>
                        </a:p>
                      </a:txBody>
                      <a:tcPr/>
                    </a:tc>
                  </a:tr>
                  <a:tr h="370840">
                    <a:tc>
                      <a:txBody>
                        <a:bodyPr/>
                        <a:lstStyle/>
                        <a:p>
                          <a:pPr algn="l"/>
                          <a:r>
                            <a:rPr lang="en-US" sz="1600" dirty="0" smtClean="0">
                              <a:latin typeface="+mn-lt"/>
                            </a:rPr>
                            <a:t>&lt; ~60</a:t>
                          </a:r>
                          <a:endParaRPr lang="en-US" sz="1600" dirty="0">
                            <a:latin typeface="+mn-lt"/>
                          </a:endParaRPr>
                        </a:p>
                      </a:txBody>
                      <a:tcPr/>
                    </a:tc>
                    <a:tc>
                      <a:txBody>
                        <a:bodyPr/>
                        <a:lstStyle/>
                        <a:p>
                          <a:pPr algn="l"/>
                          <a:r>
                            <a:rPr lang="en-US" sz="1600" dirty="0" smtClean="0">
                              <a:latin typeface="+mn-lt"/>
                            </a:rPr>
                            <a:t>&lt; ~8</a:t>
                          </a:r>
                          <a:endParaRPr lang="en-US" sz="1600" dirty="0">
                            <a:latin typeface="+mn-lt"/>
                          </a:endParaRPr>
                        </a:p>
                      </a:txBody>
                      <a:tcPr/>
                    </a:tc>
                    <a:tc>
                      <a:txBody>
                        <a:bodyPr/>
                        <a:lstStyle/>
                        <a:p>
                          <a:endParaRPr lang="en-US"/>
                        </a:p>
                      </a:txBody>
                      <a:tcPr>
                        <a:blipFill rotWithShape="1">
                          <a:blip r:embed="rId11"/>
                          <a:stretch>
                            <a:fillRect l="-212500" t="-226230" b="-11475"/>
                          </a:stretch>
                        </a:blipFill>
                      </a:tcPr>
                    </a:tc>
                  </a:tr>
                </a:tbl>
              </a:graphicData>
            </a:graphic>
          </p:graphicFrame>
        </mc:Fallback>
      </mc:AlternateContent>
      <p:pic>
        <p:nvPicPr>
          <p:cNvPr id="26"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903" y="1197405"/>
            <a:ext cx="2145453" cy="64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555" y="2030630"/>
            <a:ext cx="196215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p:nvSpPr>
        <p:spPr>
          <a:xfrm>
            <a:off x="1517901" y="3657485"/>
            <a:ext cx="1143404" cy="646331"/>
          </a:xfrm>
          <a:prstGeom prst="rect">
            <a:avLst/>
          </a:prstGeom>
        </p:spPr>
        <p:txBody>
          <a:bodyPr wrap="square">
            <a:spAutoFit/>
          </a:bodyPr>
          <a:lstStyle/>
          <a:p>
            <a:r>
              <a:rPr lang="en-US" sz="1200" dirty="0"/>
              <a:t>(&gt; 20 for </a:t>
            </a:r>
            <a:r>
              <a:rPr lang="en-US" sz="1200" dirty="0" smtClean="0"/>
              <a:t>unambiguous </a:t>
            </a:r>
            <a:r>
              <a:rPr lang="en-US" sz="1200" dirty="0"/>
              <a:t>range rate)</a:t>
            </a:r>
          </a:p>
        </p:txBody>
      </p:sp>
      <p:sp>
        <p:nvSpPr>
          <p:cNvPr id="29" name="Rectangle 28"/>
          <p:cNvSpPr/>
          <p:nvPr/>
        </p:nvSpPr>
        <p:spPr>
          <a:xfrm>
            <a:off x="3149770" y="3850746"/>
            <a:ext cx="1574935" cy="553998"/>
          </a:xfrm>
          <a:prstGeom prst="rect">
            <a:avLst/>
          </a:prstGeom>
        </p:spPr>
        <p:txBody>
          <a:bodyPr wrap="square">
            <a:spAutoFit/>
          </a:bodyPr>
          <a:lstStyle/>
          <a:p>
            <a:r>
              <a:rPr lang="en-US" sz="1000" dirty="0" smtClean="0"/>
              <a:t>Smaller bandwidth, lower  noise level but also lower range-resolution</a:t>
            </a:r>
            <a:endParaRPr lang="en-US" sz="1000" dirty="0"/>
          </a:p>
        </p:txBody>
      </p:sp>
      <p:sp>
        <p:nvSpPr>
          <p:cNvPr id="23" name="Oval 22"/>
          <p:cNvSpPr/>
          <p:nvPr/>
        </p:nvSpPr>
        <p:spPr>
          <a:xfrm>
            <a:off x="1670605" y="1450734"/>
            <a:ext cx="208599" cy="3220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97356" y="891995"/>
            <a:ext cx="2680054" cy="1200329"/>
          </a:xfrm>
          <a:prstGeom prst="rect">
            <a:avLst/>
          </a:prstGeom>
          <a:noFill/>
        </p:spPr>
        <p:txBody>
          <a:bodyPr wrap="square" rtlCol="0">
            <a:spAutoFit/>
          </a:bodyPr>
          <a:lstStyle/>
          <a:p>
            <a:r>
              <a:rPr lang="en-US" dirty="0" smtClean="0"/>
              <a:t>Recommend Design Tools:</a:t>
            </a:r>
          </a:p>
          <a:p>
            <a:pPr marL="285750" indent="-285750">
              <a:buFont typeface="Arial" panose="020B0604020202020204" pitchFamily="34" charset="0"/>
              <a:buChar char="•"/>
            </a:pPr>
            <a:r>
              <a:rPr lang="en-US" dirty="0" smtClean="0"/>
              <a:t>CST – Antenna</a:t>
            </a:r>
          </a:p>
          <a:p>
            <a:pPr marL="285750" indent="-285750">
              <a:buFont typeface="Arial" panose="020B0604020202020204" pitchFamily="34" charset="0"/>
              <a:buChar char="•"/>
            </a:pPr>
            <a:r>
              <a:rPr lang="en-US" dirty="0" smtClean="0"/>
              <a:t>Microwave office - HW</a:t>
            </a:r>
          </a:p>
          <a:p>
            <a:pPr marL="285750" indent="-285750">
              <a:buFont typeface="Arial" panose="020B0604020202020204" pitchFamily="34" charset="0"/>
              <a:buChar char="•"/>
            </a:pPr>
            <a:r>
              <a:rPr lang="en-US" dirty="0" smtClean="0"/>
              <a:t>Python Analysis</a:t>
            </a:r>
            <a:endParaRPr lang="en-US" dirty="0"/>
          </a:p>
        </p:txBody>
      </p:sp>
    </p:spTree>
    <p:extLst>
      <p:ext uri="{BB962C8B-B14F-4D97-AF65-F5344CB8AC3E}">
        <p14:creationId xmlns:p14="http://schemas.microsoft.com/office/powerpoint/2010/main" val="1543206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2875" y="3314700"/>
            <a:ext cx="2815562"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ular Callout 10"/>
          <p:cNvSpPr/>
          <p:nvPr/>
        </p:nvSpPr>
        <p:spPr>
          <a:xfrm>
            <a:off x="3808474" y="1212494"/>
            <a:ext cx="1374346" cy="2102206"/>
          </a:xfrm>
          <a:prstGeom prst="wedgeRectCallout">
            <a:avLst>
              <a:gd name="adj1" fmla="val 62255"/>
              <a:gd name="adj2" fmla="val 1226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For reasonable power and gain parameters, the SNR is too low for the given RCS and geometry, resulting in the target being undetectable.</a:t>
            </a:r>
            <a:endParaRPr lang="en-US" sz="1400"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820" y="739290"/>
            <a:ext cx="3849969" cy="256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Radar Monostatic &amp; Bi-static Link Budget</a:t>
            </a:r>
            <a:endParaRPr lang="en-US" dirty="0"/>
          </a:p>
        </p:txBody>
      </p:sp>
      <p:sp>
        <p:nvSpPr>
          <p:cNvPr id="3" name="Content Placeholder 2"/>
          <p:cNvSpPr>
            <a:spLocks noGrp="1"/>
          </p:cNvSpPr>
          <p:nvPr>
            <p:ph idx="1"/>
          </p:nvPr>
        </p:nvSpPr>
        <p:spPr>
          <a:xfrm>
            <a:off x="31365" y="754715"/>
            <a:ext cx="5304160" cy="2411273"/>
          </a:xfrm>
        </p:spPr>
        <p:txBody>
          <a:bodyPr>
            <a:normAutofit/>
          </a:bodyPr>
          <a:lstStyle/>
          <a:p>
            <a:r>
              <a:rPr lang="en-US" dirty="0" smtClean="0"/>
              <a:t>Monostatic Parameters:</a:t>
            </a:r>
          </a:p>
          <a:p>
            <a:pPr lvl="1"/>
            <a:r>
              <a:rPr lang="en-US" sz="1600" dirty="0" smtClean="0"/>
              <a:t>RCS </a:t>
            </a:r>
            <a:r>
              <a:rPr lang="en-US" sz="1600" dirty="0"/>
              <a:t>= -</a:t>
            </a:r>
            <a:r>
              <a:rPr lang="en-US" sz="1600" dirty="0" smtClean="0"/>
              <a:t>20 (</a:t>
            </a:r>
            <a:r>
              <a:rPr lang="en-US" sz="1600" dirty="0" err="1" smtClean="0"/>
              <a:t>dBsm</a:t>
            </a:r>
            <a:r>
              <a:rPr lang="en-US" sz="1600" dirty="0" smtClean="0"/>
              <a:t>), </a:t>
            </a:r>
            <a:r>
              <a:rPr lang="en-US" sz="1600" dirty="0" err="1" smtClean="0"/>
              <a:t>Bw</a:t>
            </a:r>
            <a:r>
              <a:rPr lang="en-US" sz="1600" dirty="0" smtClean="0"/>
              <a:t> </a:t>
            </a:r>
            <a:r>
              <a:rPr lang="en-US" sz="1600" dirty="0"/>
              <a:t>= </a:t>
            </a:r>
            <a:r>
              <a:rPr lang="en-US" sz="1600" dirty="0" smtClean="0"/>
              <a:t>100e3 (Hz)</a:t>
            </a:r>
          </a:p>
          <a:p>
            <a:pPr lvl="1"/>
            <a:r>
              <a:rPr lang="en-US" sz="1600" dirty="0" err="1" smtClean="0"/>
              <a:t>Ptx</a:t>
            </a:r>
            <a:r>
              <a:rPr lang="en-US" sz="1600" dirty="0" smtClean="0"/>
              <a:t> = 10 (W), </a:t>
            </a:r>
            <a:r>
              <a:rPr lang="en-US" sz="1600" dirty="0" err="1" smtClean="0"/>
              <a:t>Freq</a:t>
            </a:r>
            <a:r>
              <a:rPr lang="en-US" sz="1600" dirty="0" smtClean="0"/>
              <a:t>=30e9 (Hz)</a:t>
            </a:r>
          </a:p>
          <a:p>
            <a:pPr lvl="1"/>
            <a:r>
              <a:rPr lang="en-US" sz="1600" dirty="0" smtClean="0"/>
              <a:t>G=24</a:t>
            </a:r>
            <a:r>
              <a:rPr lang="en-US" sz="1600" dirty="0"/>
              <a:t> </a:t>
            </a:r>
            <a:r>
              <a:rPr lang="en-US" sz="1600" dirty="0" smtClean="0"/>
              <a:t>(dB), NF=6 (dB), Loss=1 (dB)</a:t>
            </a:r>
            <a:endParaRPr lang="en-US" sz="1600" dirty="0"/>
          </a:p>
          <a:p>
            <a:r>
              <a:rPr lang="en-US" dirty="0" smtClean="0"/>
              <a:t>Bi-static Parameters:</a:t>
            </a:r>
            <a:endParaRPr lang="en-US" dirty="0"/>
          </a:p>
          <a:p>
            <a:pPr lvl="1"/>
            <a:r>
              <a:rPr lang="en-US" sz="1400" dirty="0" err="1" smtClean="0"/>
              <a:t>Ptx</a:t>
            </a:r>
            <a:r>
              <a:rPr lang="en-US" sz="1400" dirty="0" smtClean="0"/>
              <a:t> =100 (W), </a:t>
            </a:r>
            <a:r>
              <a:rPr lang="en-US" sz="1400" dirty="0" err="1" smtClean="0"/>
              <a:t>Gtx</a:t>
            </a:r>
            <a:r>
              <a:rPr lang="en-US" sz="1400" dirty="0" smtClean="0"/>
              <a:t>=40 (dB), </a:t>
            </a:r>
            <a:r>
              <a:rPr lang="en-US" sz="1400" dirty="0" err="1" smtClean="0"/>
              <a:t>Grx</a:t>
            </a:r>
            <a:r>
              <a:rPr lang="en-US" sz="1400" dirty="0" smtClean="0"/>
              <a:t>=24 (dB)</a:t>
            </a:r>
            <a:endParaRPr lang="en-US" sz="1400" dirty="0"/>
          </a:p>
        </p:txBody>
      </p:sp>
      <p:pic>
        <p:nvPicPr>
          <p:cNvPr id="7" name="Picture 4" descr="D:\work_project\STK\Interceptor_UAS\scenarioUas.bmp"/>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7798"/>
          <a:stretch/>
        </p:blipFill>
        <p:spPr bwMode="auto">
          <a:xfrm>
            <a:off x="0" y="2855913"/>
            <a:ext cx="3586759"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a:xfrm>
            <a:off x="3808475" y="1197404"/>
            <a:ext cx="1374346" cy="2102206"/>
          </a:xfrm>
          <a:prstGeom prst="wedgeRectCallout">
            <a:avLst>
              <a:gd name="adj1" fmla="val 61207"/>
              <a:gd name="adj2" fmla="val 27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8437" y="3314700"/>
            <a:ext cx="2815563"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29892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Optimistic Link Budget</a:t>
            </a:r>
            <a:endParaRPr lang="en-US" dirty="0"/>
          </a:p>
        </p:txBody>
      </p:sp>
      <p:sp>
        <p:nvSpPr>
          <p:cNvPr id="3" name="Content Placeholder 2"/>
          <p:cNvSpPr>
            <a:spLocks noGrp="1"/>
          </p:cNvSpPr>
          <p:nvPr>
            <p:ph idx="1"/>
          </p:nvPr>
        </p:nvSpPr>
        <p:spPr>
          <a:xfrm>
            <a:off x="0" y="594956"/>
            <a:ext cx="5182820" cy="2411273"/>
          </a:xfrm>
        </p:spPr>
        <p:txBody>
          <a:bodyPr>
            <a:normAutofit/>
          </a:bodyPr>
          <a:lstStyle/>
          <a:p>
            <a:r>
              <a:rPr lang="en-US" dirty="0" smtClean="0"/>
              <a:t>Monostatic Parameters:</a:t>
            </a:r>
          </a:p>
          <a:p>
            <a:pPr lvl="1"/>
            <a:r>
              <a:rPr lang="en-US" sz="1600" dirty="0" smtClean="0"/>
              <a:t>RCS </a:t>
            </a:r>
            <a:r>
              <a:rPr lang="en-US" sz="1600" dirty="0"/>
              <a:t>= -</a:t>
            </a:r>
            <a:r>
              <a:rPr lang="en-US" sz="1600" dirty="0" smtClean="0"/>
              <a:t>20 (</a:t>
            </a:r>
            <a:r>
              <a:rPr lang="en-US" sz="1600" dirty="0" err="1" smtClean="0"/>
              <a:t>dBsm</a:t>
            </a:r>
            <a:r>
              <a:rPr lang="en-US" sz="1600" dirty="0" smtClean="0"/>
              <a:t>), </a:t>
            </a:r>
            <a:r>
              <a:rPr lang="en-US" sz="1600" dirty="0" err="1" smtClean="0"/>
              <a:t>Bw</a:t>
            </a:r>
            <a:r>
              <a:rPr lang="en-US" sz="1600" dirty="0" smtClean="0"/>
              <a:t> </a:t>
            </a:r>
            <a:r>
              <a:rPr lang="en-US" sz="1600" dirty="0"/>
              <a:t>= </a:t>
            </a:r>
            <a:r>
              <a:rPr lang="en-US" sz="1600" dirty="0" smtClean="0"/>
              <a:t>100e3 (Hz)</a:t>
            </a:r>
          </a:p>
          <a:p>
            <a:pPr lvl="1"/>
            <a:r>
              <a:rPr lang="en-US" sz="1600" dirty="0" err="1" smtClean="0">
                <a:solidFill>
                  <a:srgbClr val="FF0000"/>
                </a:solidFill>
              </a:rPr>
              <a:t>Ptx</a:t>
            </a:r>
            <a:r>
              <a:rPr lang="en-US" sz="1600" dirty="0" smtClean="0">
                <a:solidFill>
                  <a:srgbClr val="FF0000"/>
                </a:solidFill>
              </a:rPr>
              <a:t> = 1 (kW)</a:t>
            </a:r>
            <a:r>
              <a:rPr lang="en-US" sz="1600" dirty="0" smtClean="0">
                <a:solidFill>
                  <a:schemeClr val="tx1"/>
                </a:solidFill>
              </a:rPr>
              <a:t>, </a:t>
            </a:r>
            <a:r>
              <a:rPr lang="en-US" sz="1600" dirty="0" err="1" smtClean="0"/>
              <a:t>Freq</a:t>
            </a:r>
            <a:r>
              <a:rPr lang="en-US" sz="1600" dirty="0" smtClean="0"/>
              <a:t>=30e9 (Hz)</a:t>
            </a:r>
          </a:p>
          <a:p>
            <a:pPr lvl="1"/>
            <a:r>
              <a:rPr lang="en-US" sz="1600" dirty="0" smtClean="0">
                <a:solidFill>
                  <a:srgbClr val="FF0000"/>
                </a:solidFill>
              </a:rPr>
              <a:t>G=30 (dB), </a:t>
            </a:r>
            <a:r>
              <a:rPr lang="en-US" sz="1600" dirty="0" smtClean="0"/>
              <a:t>NF=6 (dB), Loss=1 (dB)</a:t>
            </a:r>
            <a:endParaRPr lang="en-US" sz="1600" dirty="0"/>
          </a:p>
          <a:p>
            <a:r>
              <a:rPr lang="en-US" dirty="0" smtClean="0"/>
              <a:t>Bi-static Parameters:</a:t>
            </a:r>
            <a:endParaRPr lang="en-US" dirty="0"/>
          </a:p>
          <a:p>
            <a:pPr lvl="1"/>
            <a:r>
              <a:rPr lang="en-US" sz="1400" dirty="0" err="1" smtClean="0">
                <a:solidFill>
                  <a:srgbClr val="FF0000"/>
                </a:solidFill>
              </a:rPr>
              <a:t>Ptx</a:t>
            </a:r>
            <a:r>
              <a:rPr lang="en-US" sz="1400" dirty="0" smtClean="0">
                <a:solidFill>
                  <a:srgbClr val="FF0000"/>
                </a:solidFill>
              </a:rPr>
              <a:t> =10 (kW), </a:t>
            </a:r>
            <a:r>
              <a:rPr lang="en-US" sz="1400" dirty="0" err="1" smtClean="0"/>
              <a:t>Gtx</a:t>
            </a:r>
            <a:r>
              <a:rPr lang="en-US" sz="1400" dirty="0" smtClean="0"/>
              <a:t>=40 (dB), </a:t>
            </a:r>
            <a:r>
              <a:rPr lang="en-US" sz="1400" dirty="0" err="1" smtClean="0"/>
              <a:t>Grx</a:t>
            </a:r>
            <a:r>
              <a:rPr lang="en-US" sz="1400" dirty="0" smtClean="0"/>
              <a:t>=24 (dB)</a:t>
            </a:r>
            <a:endParaRPr lang="en-US" sz="1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7531" y="3202653"/>
            <a:ext cx="2815563"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438" y="3202653"/>
            <a:ext cx="2815562"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9033" y="428993"/>
            <a:ext cx="4124967"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ular Callout 10"/>
          <p:cNvSpPr/>
          <p:nvPr/>
        </p:nvSpPr>
        <p:spPr>
          <a:xfrm>
            <a:off x="143556" y="2724455"/>
            <a:ext cx="3206804" cy="2417458"/>
          </a:xfrm>
          <a:prstGeom prst="wedgeRectCallout">
            <a:avLst>
              <a:gd name="adj1" fmla="val 124986"/>
              <a:gd name="adj2" fmla="val 2979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For optimistic power and gain parameters, the SNR is become positive for the given RCS and geometry under 5 km, resulting in the target being coming detectable.</a:t>
            </a:r>
          </a:p>
          <a:p>
            <a:r>
              <a:rPr lang="en-US" sz="1400" dirty="0" smtClean="0">
                <a:solidFill>
                  <a:schemeClr val="tx1"/>
                </a:solidFill>
              </a:rPr>
              <a:t>Note: Generally, there is a burn through range at which a mono-static seeker outperforms the bi-static seeker.  Also, note that coherently integrating 64 pulses is only applicable to the mono-static case.</a:t>
            </a:r>
          </a:p>
        </p:txBody>
      </p:sp>
      <p:sp>
        <p:nvSpPr>
          <p:cNvPr id="12" name="Rectangular Callout 11"/>
          <p:cNvSpPr/>
          <p:nvPr/>
        </p:nvSpPr>
        <p:spPr>
          <a:xfrm>
            <a:off x="143556" y="2724455"/>
            <a:ext cx="3206804" cy="2417458"/>
          </a:xfrm>
          <a:prstGeom prst="wedgeRectCallout">
            <a:avLst>
              <a:gd name="adj1" fmla="val 217481"/>
              <a:gd name="adj2" fmla="val -12718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21429253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35"/>
            <a:ext cx="8229600" cy="857250"/>
          </a:xfrm>
        </p:spPr>
        <p:txBody>
          <a:bodyPr/>
          <a:lstStyle/>
          <a:p>
            <a:r>
              <a:rPr lang="en-US" dirty="0" smtClean="0"/>
              <a:t>Challenges – Clutter, RCS</a:t>
            </a:r>
            <a:endParaRPr lang="en-US" dirty="0"/>
          </a:p>
        </p:txBody>
      </p:sp>
      <p:cxnSp>
        <p:nvCxnSpPr>
          <p:cNvPr id="4" name="Straight Connector 3"/>
          <p:cNvCxnSpPr/>
          <p:nvPr/>
        </p:nvCxnSpPr>
        <p:spPr>
          <a:xfrm flipH="1">
            <a:off x="143556" y="4404210"/>
            <a:ext cx="900959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404460" y="4556915"/>
            <a:ext cx="2443280" cy="369332"/>
          </a:xfrm>
          <a:prstGeom prst="rect">
            <a:avLst/>
          </a:prstGeom>
          <a:noFill/>
        </p:spPr>
        <p:txBody>
          <a:bodyPr wrap="square" rtlCol="0">
            <a:spAutoFit/>
          </a:bodyPr>
          <a:lstStyle/>
          <a:p>
            <a:r>
              <a:rPr lang="en-US" dirty="0" smtClean="0"/>
              <a:t>Base-band frequency</a:t>
            </a:r>
            <a:endParaRPr lang="en-US" dirty="0"/>
          </a:p>
        </p:txBody>
      </p:sp>
      <p:sp>
        <p:nvSpPr>
          <p:cNvPr id="7" name="Rectangle 6"/>
          <p:cNvSpPr/>
          <p:nvPr/>
        </p:nvSpPr>
        <p:spPr>
          <a:xfrm>
            <a:off x="1823310" y="3793390"/>
            <a:ext cx="5497380" cy="610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8236920" y="3717037"/>
            <a:ext cx="0" cy="68717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rot="16200000">
            <a:off x="4539464" y="-1640832"/>
            <a:ext cx="458115" cy="617327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473395" y="1216747"/>
            <a:ext cx="763525" cy="4581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H="1">
            <a:off x="-9150" y="1674863"/>
            <a:ext cx="9009594" cy="0"/>
          </a:xfrm>
          <a:prstGeom prst="line">
            <a:avLst/>
          </a:prstGeom>
          <a:ln w="25400">
            <a:solidFill>
              <a:srgbClr val="A9935D"/>
            </a:solidFill>
          </a:ln>
        </p:spPr>
        <p:style>
          <a:lnRef idx="1">
            <a:schemeClr val="accent1"/>
          </a:lnRef>
          <a:fillRef idx="0">
            <a:schemeClr val="accent1"/>
          </a:fillRef>
          <a:effectRef idx="0">
            <a:schemeClr val="accent1"/>
          </a:effectRef>
          <a:fontRef idx="minor">
            <a:schemeClr val="tx1"/>
          </a:fontRef>
        </p:style>
      </p:cxnSp>
      <p:pic>
        <p:nvPicPr>
          <p:cNvPr id="13" name="Picture 2" descr="Ku-band clutter reflectivity values at 30 degree grazing angle, VV polarization. 13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1" y="2075014"/>
            <a:ext cx="5120640" cy="12952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Fig. 4 RCS of the 107-mm rocket with stabilization fins vs. elevation angles, computed by the AFDTD and FEKO software in 4 frequency bands: a) L-band, φ = 0°; b) L-band, φ = 30°; c) S-band, φ = 0°; d) S-band, φ =30°; e) C-band, φ = 0°; and f) C-band, φ = 3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7066"/>
          <a:stretch/>
        </p:blipFill>
        <p:spPr bwMode="auto">
          <a:xfrm>
            <a:off x="5289926" y="1808225"/>
            <a:ext cx="3809284" cy="1828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43556" y="4556915"/>
            <a:ext cx="5802789" cy="523220"/>
          </a:xfrm>
          <a:prstGeom prst="rect">
            <a:avLst/>
          </a:prstGeom>
          <a:noFill/>
        </p:spPr>
        <p:txBody>
          <a:bodyPr wrap="square" rtlCol="0">
            <a:spAutoFit/>
          </a:bodyPr>
          <a:lstStyle/>
          <a:p>
            <a:r>
              <a:rPr lang="en-US" sz="1400" dirty="0" smtClean="0"/>
              <a:t>In order to solve these hardware radar problem, it is better to build a custom seeker instead of trying to repurpose a solution from a company like </a:t>
            </a:r>
            <a:r>
              <a:rPr lang="en-US" sz="1400" dirty="0" err="1" smtClean="0"/>
              <a:t>ImSAR</a:t>
            </a:r>
            <a:endParaRPr lang="en-US" sz="1400" dirty="0"/>
          </a:p>
        </p:txBody>
      </p:sp>
    </p:spTree>
    <p:extLst>
      <p:ext uri="{BB962C8B-B14F-4D97-AF65-F5344CB8AC3E}">
        <p14:creationId xmlns:p14="http://schemas.microsoft.com/office/powerpoint/2010/main" val="27148119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2" name="Picture 6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03022" y="4419612"/>
            <a:ext cx="14763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 descr="Five Ways to Support the Black Lives Matter Movement From Home - Cincinnati  Magazine %"/>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55759" y="3114612"/>
            <a:ext cx="1366631"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69655" y="3768867"/>
            <a:ext cx="759655" cy="822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9" name="Picture 6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43389" y="3429329"/>
            <a:ext cx="961868" cy="64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9" name="Picture 5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98795" y="4100630"/>
            <a:ext cx="9144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3" name="Picture 39" descr="The Advanced Off-Board Electronic Warfare (AOEW) program will deliver persistent electronic surveillance and attack capability against naval threats like anti-ship missiles."/>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740880" y="2216054"/>
            <a:ext cx="1289102" cy="768091"/>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6037785" y="2215541"/>
            <a:ext cx="1501429" cy="36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2" name="Picture 28" descr="Artist rendition of a stormbreaker missile flying through the sky."/>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754488" y="943376"/>
            <a:ext cx="2250831"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upload.wikimedia.org/wikipedia/commons/thumb/0/08/USS_Roosevelt_%28DDG-80%29_launches_Mk_54_torpedo_in_April_2014.JPG/220px-USS_Roosevelt_%28DDG-80%29_launches_Mk_54_torpedo_in_April_2014.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691353" y="789011"/>
            <a:ext cx="2025181" cy="1371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1670" y="35705"/>
            <a:ext cx="7940660" cy="763525"/>
          </a:xfrm>
        </p:spPr>
        <p:txBody>
          <a:bodyPr>
            <a:normAutofit/>
          </a:bodyPr>
          <a:lstStyle/>
          <a:p>
            <a:r>
              <a:rPr lang="en-US" dirty="0" smtClean="0"/>
              <a:t>Who am I?</a:t>
            </a:r>
            <a:endParaRPr lang="en-US" dirty="0"/>
          </a:p>
        </p:txBody>
      </p:sp>
      <p:cxnSp>
        <p:nvCxnSpPr>
          <p:cNvPr id="5" name="Straight Connector 4"/>
          <p:cNvCxnSpPr/>
          <p:nvPr/>
        </p:nvCxnSpPr>
        <p:spPr>
          <a:xfrm>
            <a:off x="4572000" y="739290"/>
            <a:ext cx="1" cy="440421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 y="3029865"/>
            <a:ext cx="914399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1823310" y="739290"/>
            <a:ext cx="916230" cy="382175"/>
          </a:xfrm>
          <a:prstGeom prst="roundRect">
            <a:avLst/>
          </a:prstGeom>
          <a:solidFill>
            <a:srgbClr val="00B05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Family</a:t>
            </a:r>
            <a:endParaRPr lang="en-US" dirty="0"/>
          </a:p>
        </p:txBody>
      </p:sp>
      <p:sp>
        <p:nvSpPr>
          <p:cNvPr id="13" name="Rounded Rectangle 12"/>
          <p:cNvSpPr/>
          <p:nvPr/>
        </p:nvSpPr>
        <p:spPr>
          <a:xfrm>
            <a:off x="6404460" y="739290"/>
            <a:ext cx="916230" cy="382175"/>
          </a:xfrm>
          <a:prstGeom prst="roundRect">
            <a:avLst/>
          </a:prstGeom>
          <a:solidFill>
            <a:srgbClr val="00B05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a:t>
            </a:r>
            <a:endParaRPr lang="en-US" dirty="0"/>
          </a:p>
        </p:txBody>
      </p:sp>
      <p:sp>
        <p:nvSpPr>
          <p:cNvPr id="14" name="Rounded Rectangle 13"/>
          <p:cNvSpPr/>
          <p:nvPr/>
        </p:nvSpPr>
        <p:spPr>
          <a:xfrm>
            <a:off x="1823310" y="3029865"/>
            <a:ext cx="916230" cy="382175"/>
          </a:xfrm>
          <a:prstGeom prst="roundRect">
            <a:avLst/>
          </a:prstGeom>
          <a:solidFill>
            <a:srgbClr val="00B05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School</a:t>
            </a:r>
            <a:endParaRPr lang="en-US" dirty="0"/>
          </a:p>
        </p:txBody>
      </p:sp>
      <p:sp>
        <p:nvSpPr>
          <p:cNvPr id="15" name="Rounded Rectangle 14"/>
          <p:cNvSpPr/>
          <p:nvPr/>
        </p:nvSpPr>
        <p:spPr>
          <a:xfrm>
            <a:off x="6289855" y="3029864"/>
            <a:ext cx="1068936" cy="382175"/>
          </a:xfrm>
          <a:prstGeom prst="roundRect">
            <a:avLst/>
          </a:prstGeom>
          <a:solidFill>
            <a:srgbClr val="00B05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Hobbies</a:t>
            </a:r>
            <a:endParaRPr lang="en-US" dirty="0"/>
          </a:p>
        </p:txBody>
      </p:sp>
      <p:pic>
        <p:nvPicPr>
          <p:cNvPr id="1026"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619502" y="1230492"/>
            <a:ext cx="1147553" cy="1721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descr="D:\Pictures\Pictures_2018\IMG_0632.JP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855064" y="2471181"/>
            <a:ext cx="6096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Flag of Guyana"/>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43555" y="2184086"/>
            <a:ext cx="11906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Guyana | Language, People, &amp; Oil Discovery | Britannica"/>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31663" y="1228495"/>
            <a:ext cx="110251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452170" y="2592549"/>
            <a:ext cx="1045029" cy="29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873238" y="2651414"/>
            <a:ext cx="640080" cy="289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descr="Clockwise from top: Downtown, the Chicago Theatre, the 'L', Navy Pier, the Pritzker Pavilion, the Field Museum, and Willis Tower"/>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a:stretch/>
        </p:blipFill>
        <p:spPr bwMode="auto">
          <a:xfrm rot="16200000">
            <a:off x="3411266" y="1368152"/>
            <a:ext cx="1529558" cy="57724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rot="16200000">
            <a:off x="3543407" y="1493249"/>
            <a:ext cx="924869" cy="369332"/>
          </a:xfrm>
          <a:prstGeom prst="rect">
            <a:avLst/>
          </a:prstGeom>
        </p:spPr>
        <p:txBody>
          <a:bodyPr wrap="none">
            <a:spAutoFit/>
          </a:bodyPr>
          <a:lstStyle/>
          <a:p>
            <a:r>
              <a:rPr lang="en-US" b="1" dirty="0"/>
              <a:t>Chicago</a:t>
            </a:r>
            <a:endParaRPr lang="en-US" dirty="0"/>
          </a:p>
        </p:txBody>
      </p:sp>
      <p:pic>
        <p:nvPicPr>
          <p:cNvPr id="1042" name="Picture 18"/>
          <p:cNvPicPr>
            <a:picLocks noChangeAspect="1" noChangeArrowheads="1"/>
          </p:cNvPicPr>
          <p:nvPr/>
        </p:nvPicPr>
        <p:blipFill rotWithShape="1">
          <a:blip r:embed="rId19" cstate="email">
            <a:extLst>
              <a:ext uri="{28A0092B-C50C-407E-A947-70E740481C1C}">
                <a14:useLocalDpi xmlns:a14="http://schemas.microsoft.com/office/drawing/2010/main"/>
              </a:ext>
            </a:extLst>
          </a:blip>
          <a:srcRect/>
          <a:stretch/>
        </p:blipFill>
        <p:spPr bwMode="auto">
          <a:xfrm>
            <a:off x="1696461" y="2114550"/>
            <a:ext cx="59020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a:xfrm>
            <a:off x="1598667" y="2017963"/>
            <a:ext cx="785793" cy="369332"/>
          </a:xfrm>
          <a:prstGeom prst="rect">
            <a:avLst/>
          </a:prstGeom>
        </p:spPr>
        <p:txBody>
          <a:bodyPr wrap="none">
            <a:spAutoFit/>
          </a:bodyPr>
          <a:lstStyle/>
          <a:p>
            <a:r>
              <a:rPr lang="en-US" b="1" dirty="0" smtClean="0"/>
              <a:t>Indian</a:t>
            </a:r>
            <a:endParaRPr lang="en-US" dirty="0"/>
          </a:p>
        </p:txBody>
      </p:sp>
      <p:sp>
        <p:nvSpPr>
          <p:cNvPr id="21" name="Rectangle 20"/>
          <p:cNvSpPr/>
          <p:nvPr/>
        </p:nvSpPr>
        <p:spPr>
          <a:xfrm>
            <a:off x="422007" y="2072869"/>
            <a:ext cx="912173" cy="369332"/>
          </a:xfrm>
          <a:prstGeom prst="rect">
            <a:avLst/>
          </a:prstGeom>
        </p:spPr>
        <p:txBody>
          <a:bodyPr wrap="none">
            <a:spAutoFit/>
          </a:bodyPr>
          <a:lstStyle/>
          <a:p>
            <a:r>
              <a:rPr lang="en-US" b="1" dirty="0"/>
              <a:t>Guyana</a:t>
            </a:r>
          </a:p>
        </p:txBody>
      </p:sp>
      <p:pic>
        <p:nvPicPr>
          <p:cNvPr id="1044" name="Picture 20" descr="Chapter 6: Poverty – Introduction to Social Work at Ferris State University"/>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623489" y="1745325"/>
            <a:ext cx="736149"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rtn_198043"/>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7621020" y="2084074"/>
            <a:ext cx="1416676"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upload.wikimedia.org/wikipedia/commons/thumb/7/..."/>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5946345" y="1849780"/>
            <a:ext cx="1872691"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https://www.crows.org/graphics/logo.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5983739" y="2704306"/>
            <a:ext cx="897109" cy="25969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IEEE RadarConf 20 – IEEE RadarConf 20 is coming! Florence, Italy /  September, 21-25, 2020"/>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4691353" y="1703411"/>
            <a:ext cx="109104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University of Rhode Island seal.svg"/>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1711955" y="348798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COMPUTER ENGINEERIN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3169850" y="3184400"/>
            <a:ext cx="1344414"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Photo Reflection Project | Arron Young"/>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357500" y="3184400"/>
            <a:ext cx="128016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Mathematics"/>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3243375" y="4612190"/>
            <a:ext cx="103909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p:cNvPicPr>
            <a:picLocks noChangeAspect="1" noChangeArrowheads="1"/>
          </p:cNvPicPr>
          <p:nvPr/>
        </p:nvPicPr>
        <p:blipFill rotWithShape="1">
          <a:blip r:embed="rId29" cstate="email">
            <a:extLst>
              <a:ext uri="{28A0092B-C50C-407E-A947-70E740481C1C}">
                <a14:useLocalDpi xmlns:a14="http://schemas.microsoft.com/office/drawing/2010/main"/>
              </a:ext>
            </a:extLst>
          </a:blip>
          <a:srcRect/>
          <a:stretch/>
        </p:blipFill>
        <p:spPr bwMode="auto">
          <a:xfrm>
            <a:off x="3362103" y="4128335"/>
            <a:ext cx="892744" cy="473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0" name="Picture 56"/>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249629" y="4182366"/>
            <a:ext cx="788894" cy="36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248031" y="4548126"/>
            <a:ext cx="788894" cy="507831"/>
          </a:xfrm>
          <a:prstGeom prst="rect">
            <a:avLst/>
          </a:prstGeom>
          <a:solidFill>
            <a:srgbClr val="6C1A00"/>
          </a:solidFill>
        </p:spPr>
        <p:txBody>
          <a:bodyPr wrap="square">
            <a:spAutoFit/>
          </a:bodyPr>
          <a:lstStyle/>
          <a:p>
            <a:r>
              <a:rPr lang="en-US" sz="900" b="1" dirty="0">
                <a:solidFill>
                  <a:schemeClr val="bg1"/>
                </a:solidFill>
              </a:rPr>
              <a:t>Innovation &amp; Design </a:t>
            </a:r>
            <a:r>
              <a:rPr lang="en-US" sz="900" b="1" dirty="0" smtClean="0">
                <a:solidFill>
                  <a:schemeClr val="bg1"/>
                </a:solidFill>
              </a:rPr>
              <a:t>Thinking</a:t>
            </a:r>
            <a:endParaRPr lang="en-US" sz="900" b="1" dirty="0">
              <a:solidFill>
                <a:schemeClr val="bg1"/>
              </a:solidFill>
            </a:endParaRPr>
          </a:p>
        </p:txBody>
      </p:sp>
      <p:pic>
        <p:nvPicPr>
          <p:cNvPr id="1081" name="Picture 57" descr="D:\Pictures\Pictures_2018\IMG_0568.JPG"/>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6254195" y="4098800"/>
            <a:ext cx="12192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https://encrypted-tbn0.gstatic.com/images?q=tbn:ANd9GcTC6vZgwsMaPe1DnT98j03FcPiSh2UPhdHevmNyGGXTNMv4PMKnKe1MWYCKiOMsAqJRcycZEWA&amp;usqp=CAc"/>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7498996" y="3945847"/>
            <a:ext cx="640079" cy="64008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D:\Pictures\Pictures_2011\2011-03-27 Family Vacation 03-27-2011\Family Vacation 03-27-2011 166.JPG"/>
          <p:cNvPicPr>
            <a:picLocks noChangeAspect="1" noChangeArrowheads="1"/>
          </p:cNvPicPr>
          <p:nvPr/>
        </p:nvPicPr>
        <p:blipFill rotWithShape="1">
          <a:blip r:embed="rId33" cstate="email">
            <a:extLst>
              <a:ext uri="{28A0092B-C50C-407E-A947-70E740481C1C}">
                <a14:useLocalDpi xmlns:a14="http://schemas.microsoft.com/office/drawing/2010/main"/>
              </a:ext>
            </a:extLst>
          </a:blip>
          <a:srcRect/>
          <a:stretch/>
        </p:blipFill>
        <p:spPr bwMode="auto">
          <a:xfrm>
            <a:off x="4650114" y="3156495"/>
            <a:ext cx="67695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D:\Pictures\Pictures_2020\IMG_1389.JPG"/>
          <p:cNvPicPr>
            <a:picLocks noChangeAspect="1" noChangeArrowheads="1"/>
          </p:cNvPicPr>
          <p:nvPr/>
        </p:nvPicPr>
        <p:blipFill rotWithShape="1">
          <a:blip r:embed="rId34" cstate="email">
            <a:extLst>
              <a:ext uri="{28A0092B-C50C-407E-A947-70E740481C1C}">
                <a14:useLocalDpi xmlns:a14="http://schemas.microsoft.com/office/drawing/2010/main"/>
              </a:ext>
            </a:extLst>
          </a:blip>
          <a:srcRect/>
          <a:stretch/>
        </p:blipFill>
        <p:spPr bwMode="auto">
          <a:xfrm>
            <a:off x="5343499" y="3162012"/>
            <a:ext cx="741037" cy="1828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787010" y="4338964"/>
            <a:ext cx="1282422" cy="646331"/>
          </a:xfrm>
          <a:prstGeom prst="rect">
            <a:avLst/>
          </a:prstGeom>
          <a:noFill/>
        </p:spPr>
        <p:txBody>
          <a:bodyPr wrap="square" rtlCol="0">
            <a:spAutoFit/>
          </a:bodyPr>
          <a:lstStyle/>
          <a:p>
            <a:r>
              <a:rPr lang="en-US" b="1" dirty="0" smtClean="0">
                <a:solidFill>
                  <a:srgbClr val="00B050"/>
                </a:solidFill>
              </a:rPr>
              <a:t>Intermitted</a:t>
            </a:r>
          </a:p>
          <a:p>
            <a:r>
              <a:rPr lang="en-US" b="1" dirty="0" smtClean="0">
                <a:solidFill>
                  <a:srgbClr val="00B050"/>
                </a:solidFill>
              </a:rPr>
              <a:t>Fasting</a:t>
            </a:r>
            <a:endParaRPr lang="en-US" b="1" dirty="0">
              <a:solidFill>
                <a:srgbClr val="00B050"/>
              </a:solidFill>
            </a:endParaRPr>
          </a:p>
        </p:txBody>
      </p:sp>
      <p:pic>
        <p:nvPicPr>
          <p:cNvPr id="3" name="Picture 2" descr="On Being Spiritual but not Religious - YouTube"/>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552047" y="1230493"/>
            <a:ext cx="845274" cy="47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724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18" descr="Signal processing block diagram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0" y="433880"/>
            <a:ext cx="499831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39" y="3947925"/>
            <a:ext cx="1158351"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0" y="3031695"/>
            <a:ext cx="128915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s://upload.wikimedia.org/wikipedia/commons/thumb/2/28/Phased_array_radiation_pattern.gif/413px-Phased_array_radiation_pattern.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699682" y="8305"/>
            <a:ext cx="2444318" cy="1828800"/>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5002609" y="8305"/>
            <a:ext cx="2308556" cy="1761820"/>
            <a:chOff x="4572000" y="1217677"/>
            <a:chExt cx="2308556" cy="1812188"/>
          </a:xfrm>
          <a:solidFill>
            <a:schemeClr val="bg1"/>
          </a:solidFill>
        </p:grpSpPr>
        <p:sp>
          <p:nvSpPr>
            <p:cNvPr id="4" name="Rectangle 3"/>
            <p:cNvSpPr/>
            <p:nvPr/>
          </p:nvSpPr>
          <p:spPr>
            <a:xfrm>
              <a:off x="4572000" y="1350110"/>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029810" y="1350110"/>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87620" y="1349805"/>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45430" y="1350110"/>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0" y="1807615"/>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29810" y="1807615"/>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7620" y="1807310"/>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945430" y="1807615"/>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0" y="2266340"/>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029810" y="2266340"/>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487620" y="2266035"/>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945430" y="2266340"/>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572000" y="2724455"/>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029810" y="2724455"/>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487620" y="2724150"/>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945430" y="2724455"/>
              <a:ext cx="305410" cy="30541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Brace 27"/>
            <p:cNvSpPr/>
            <p:nvPr/>
          </p:nvSpPr>
          <p:spPr>
            <a:xfrm rot="10800000">
              <a:off x="6126556" y="1488239"/>
              <a:ext cx="315598" cy="457809"/>
            </a:xfrm>
            <a:prstGeom prst="leftBrace">
              <a:avLst>
                <a:gd name="adj1" fmla="val 25000"/>
                <a:gd name="adj2" fmla="val 45839"/>
              </a:avLst>
            </a:pr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rot="5400000">
                  <a:off x="5934465" y="1663759"/>
                  <a:ext cx="1392173" cy="5000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a:rPr>
                            </m:ctrlPr>
                          </m:sSubPr>
                          <m:e>
                            <m:r>
                              <a:rPr lang="en-US" sz="1400" b="0" i="1" smtClean="0">
                                <a:latin typeface="Cambria Math"/>
                              </a:rPr>
                              <m:t>𝑑</m:t>
                            </m:r>
                          </m:e>
                          <m:sub>
                            <m:r>
                              <a:rPr lang="en-US" sz="1400" b="0" i="1" smtClean="0">
                                <a:latin typeface="Cambria Math"/>
                              </a:rPr>
                              <m:t>𝑚𝑎𝑥</m:t>
                            </m:r>
                          </m:sub>
                        </m:sSub>
                        <m:r>
                          <a:rPr lang="en-US" sz="1400" b="0" i="1" smtClean="0">
                            <a:latin typeface="Cambria Math"/>
                          </a:rPr>
                          <m:t>&lt;</m:t>
                        </m:r>
                        <m:f>
                          <m:fPr>
                            <m:ctrlPr>
                              <a:rPr lang="en-US" sz="1400" i="1" smtClean="0">
                                <a:latin typeface="Cambria Math"/>
                              </a:rPr>
                            </m:ctrlPr>
                          </m:fPr>
                          <m:num>
                            <m:r>
                              <a:rPr lang="en-US" sz="1400" i="1" smtClean="0">
                                <a:latin typeface="Cambria Math"/>
                                <a:ea typeface="Cambria Math"/>
                              </a:rPr>
                              <m:t>𝜆</m:t>
                            </m:r>
                          </m:num>
                          <m:den>
                            <m:r>
                              <a:rPr lang="en-US" sz="1400" b="0" i="1" smtClean="0">
                                <a:latin typeface="Cambria Math"/>
                              </a:rPr>
                              <m:t>2</m:t>
                            </m:r>
                          </m:den>
                        </m:f>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rot="5400000">
                  <a:off x="5934465" y="1663759"/>
                  <a:ext cx="1392173" cy="500009"/>
                </a:xfrm>
                <a:prstGeom prst="rect">
                  <a:avLst/>
                </a:prstGeom>
                <a:blipFill rotWithShape="1">
                  <a:blip r:embed="rId7"/>
                  <a:stretch>
                    <a:fillRect l="-1220"/>
                  </a:stretch>
                </a:blipFill>
              </p:spPr>
              <p:txBody>
                <a:bodyPr/>
                <a:lstStyle/>
                <a:p>
                  <a:r>
                    <a:rPr lang="en-US">
                      <a:noFill/>
                    </a:rPr>
                    <a:t> </a:t>
                  </a:r>
                </a:p>
              </p:txBody>
            </p:sp>
          </mc:Fallback>
        </mc:AlternateContent>
      </p:grpSp>
      <p:pic>
        <p:nvPicPr>
          <p:cNvPr id="1034" name="Picture 10" descr="Polarisation ellipse2.sv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43534" y="3581836"/>
            <a:ext cx="1554480" cy="1554480"/>
          </a:xfrm>
          <a:prstGeom prst="rect">
            <a:avLst/>
          </a:prstGeom>
          <a:solidFill>
            <a:schemeClr val="bg1"/>
          </a:solidFill>
        </p:spPr>
      </p:pic>
      <p:pic>
        <p:nvPicPr>
          <p:cNvPr id="1032" name="Picture 8" descr="https://upload.wikimedia.org/wikipedia/commons/4/41/Rising_circular.gif"/>
          <p:cNvPicPr>
            <a:picLocks noChangeAspect="1" noChangeArrowheads="1" noCrop="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95825" y="3591655"/>
            <a:ext cx="1457325" cy="1554480"/>
          </a:xfrm>
          <a:prstGeom prst="rect">
            <a:avLst/>
          </a:prstGeom>
          <a:solidFill>
            <a:schemeClr val="bg1"/>
          </a:solidFill>
        </p:spPr>
      </p:pic>
      <p:sp>
        <p:nvSpPr>
          <p:cNvPr id="2" name="Title 1"/>
          <p:cNvSpPr>
            <a:spLocks noGrp="1"/>
          </p:cNvSpPr>
          <p:nvPr>
            <p:ph type="title"/>
          </p:nvPr>
        </p:nvSpPr>
        <p:spPr>
          <a:xfrm>
            <a:off x="54139" y="90293"/>
            <a:ext cx="4823271" cy="403596"/>
          </a:xfrm>
        </p:spPr>
        <p:txBody>
          <a:bodyPr>
            <a:noAutofit/>
          </a:bodyPr>
          <a:lstStyle/>
          <a:p>
            <a:r>
              <a:rPr lang="en-US" sz="2400" dirty="0" smtClean="0"/>
              <a:t>Antenna Aperture &amp; Seeker Design</a:t>
            </a:r>
            <a:endParaRPr lang="en-US" sz="2400" dirty="0"/>
          </a:p>
        </p:txBody>
      </p:sp>
      <p:graphicFrame>
        <p:nvGraphicFramePr>
          <p:cNvPr id="1051" name="Content Placeholder 1050"/>
          <p:cNvGraphicFramePr>
            <a:graphicFrameLocks noGrp="1"/>
          </p:cNvGraphicFramePr>
          <p:nvPr>
            <p:ph idx="1"/>
            <p:extLst>
              <p:ext uri="{D42A27DB-BD31-4B8C-83A1-F6EECF244321}">
                <p14:modId xmlns:p14="http://schemas.microsoft.com/office/powerpoint/2010/main" val="163433840"/>
              </p:ext>
            </p:extLst>
          </p:nvPr>
        </p:nvGraphicFramePr>
        <p:xfrm>
          <a:off x="1280005" y="2970430"/>
          <a:ext cx="3491104" cy="822960"/>
        </p:xfrm>
        <a:graphic>
          <a:graphicData uri="http://schemas.openxmlformats.org/drawingml/2006/table">
            <a:tbl>
              <a:tblPr firstRow="1" bandRow="1">
                <a:tableStyleId>{5C22544A-7EE6-4342-B048-85BDC9FD1C3A}</a:tableStyleId>
              </a:tblPr>
              <a:tblGrid>
                <a:gridCol w="826199"/>
                <a:gridCol w="1132332"/>
                <a:gridCol w="1002030"/>
                <a:gridCol w="530543"/>
              </a:tblGrid>
              <a:tr h="0">
                <a:tc gridSpan="4">
                  <a:txBody>
                    <a:bodyPr/>
                    <a:lstStyle/>
                    <a:p>
                      <a:pPr algn="ctr"/>
                      <a:r>
                        <a:rPr lang="en-US" sz="1200" dirty="0" smtClean="0"/>
                        <a:t>Rapid</a:t>
                      </a:r>
                      <a:r>
                        <a:rPr lang="en-US" sz="1200" baseline="0" dirty="0" smtClean="0"/>
                        <a:t> Prototype</a:t>
                      </a:r>
                      <a:endParaRPr lang="en-US" sz="1200"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0">
                <a:tc>
                  <a:txBody>
                    <a:bodyPr/>
                    <a:lstStyle/>
                    <a:p>
                      <a:r>
                        <a:rPr lang="en-US" sz="1200" dirty="0" smtClean="0"/>
                        <a:t>256-Array</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27.5-30 GHz</a:t>
                      </a:r>
                      <a:endParaRPr lang="en-US" sz="1200" dirty="0"/>
                    </a:p>
                  </a:txBody>
                  <a:tcPr/>
                </a:tc>
                <a:tc>
                  <a:txBody>
                    <a:bodyPr/>
                    <a:lstStyle/>
                    <a:p>
                      <a:r>
                        <a:rPr lang="en-US" sz="1200" dirty="0" smtClean="0"/>
                        <a:t>60 </a:t>
                      </a:r>
                      <a:r>
                        <a:rPr lang="en-US" sz="1200" dirty="0" err="1" smtClean="0"/>
                        <a:t>dBm</a:t>
                      </a:r>
                      <a:r>
                        <a:rPr lang="en-US" sz="1200" baseline="0" dirty="0" smtClean="0"/>
                        <a:t> EIRP</a:t>
                      </a:r>
                      <a:endParaRPr lang="en-US" sz="1200" dirty="0"/>
                    </a:p>
                  </a:txBody>
                  <a:tcPr/>
                </a:tc>
                <a:tc>
                  <a:txBody>
                    <a:bodyPr/>
                    <a:lstStyle/>
                    <a:p>
                      <a:r>
                        <a:rPr lang="en-US" sz="1200" dirty="0" smtClean="0"/>
                        <a:t>$10K</a:t>
                      </a:r>
                      <a:endParaRPr lang="en-US" sz="1200" dirty="0"/>
                    </a:p>
                  </a:txBody>
                  <a:tcPr/>
                </a:tc>
              </a:tr>
              <a:tr h="121615">
                <a:tc>
                  <a:txBody>
                    <a:bodyPr/>
                    <a:lstStyle/>
                    <a:p>
                      <a:r>
                        <a:rPr lang="en-US" sz="1200" dirty="0" smtClean="0"/>
                        <a:t>RF </a:t>
                      </a:r>
                      <a:r>
                        <a:rPr lang="en-US" sz="1200" dirty="0" err="1" smtClean="0"/>
                        <a:t>SoC</a:t>
                      </a:r>
                      <a:endParaRPr lang="en-US" sz="1200" dirty="0"/>
                    </a:p>
                  </a:txBody>
                  <a:tcPr/>
                </a:tc>
                <a:tc>
                  <a:txBody>
                    <a:bodyPr/>
                    <a:lstStyle/>
                    <a:p>
                      <a:r>
                        <a:rPr lang="en-US" sz="1200" dirty="0" smtClean="0"/>
                        <a:t>4 GHz</a:t>
                      </a:r>
                      <a:endParaRPr lang="en-US" sz="1200" dirty="0"/>
                    </a:p>
                  </a:txBody>
                  <a:tcPr/>
                </a:tc>
                <a:tc>
                  <a:txBody>
                    <a:bodyPr/>
                    <a:lstStyle/>
                    <a:p>
                      <a:r>
                        <a:rPr lang="en-US" sz="1200" dirty="0" smtClean="0"/>
                        <a:t>8</a:t>
                      </a:r>
                      <a:r>
                        <a:rPr lang="en-US" sz="1200" baseline="0" dirty="0" smtClean="0"/>
                        <a:t> Rx/</a:t>
                      </a:r>
                      <a:r>
                        <a:rPr lang="en-US" sz="1200" baseline="0" dirty="0" err="1" smtClean="0"/>
                        <a:t>Tx</a:t>
                      </a:r>
                      <a:endParaRPr lang="en-US" sz="1200" dirty="0"/>
                    </a:p>
                  </a:txBody>
                  <a:tcPr/>
                </a:tc>
                <a:tc>
                  <a:txBody>
                    <a:bodyPr/>
                    <a:lstStyle/>
                    <a:p>
                      <a:r>
                        <a:rPr lang="en-US" sz="1200" dirty="0" smtClean="0"/>
                        <a:t>$10K</a:t>
                      </a:r>
                      <a:endParaRPr lang="en-US" sz="1200" dirty="0"/>
                    </a:p>
                  </a:txBody>
                  <a:tcPr/>
                </a:tc>
              </a:tr>
            </a:tbl>
          </a:graphicData>
        </a:graphic>
      </p:graphicFrame>
      <p:pic>
        <p:nvPicPr>
          <p:cNvPr id="1026"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3003" b="4571"/>
          <a:stretch/>
        </p:blipFill>
        <p:spPr bwMode="auto">
          <a:xfrm>
            <a:off x="5070475" y="1808225"/>
            <a:ext cx="4082675" cy="1832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Rectangle 30"/>
          <p:cNvSpPr/>
          <p:nvPr/>
        </p:nvSpPr>
        <p:spPr>
          <a:xfrm>
            <a:off x="5096944" y="1725253"/>
            <a:ext cx="2142702" cy="369332"/>
          </a:xfrm>
          <a:prstGeom prst="rect">
            <a:avLst/>
          </a:prstGeom>
        </p:spPr>
        <p:txBody>
          <a:bodyPr wrap="none">
            <a:spAutoFit/>
          </a:bodyPr>
          <a:lstStyle/>
          <a:p>
            <a:r>
              <a:rPr lang="en-US" dirty="0" smtClean="0"/>
              <a:t>Phase Array Antenna</a:t>
            </a:r>
            <a:endParaRPr lang="en-US" dirty="0"/>
          </a:p>
        </p:txBody>
      </p:sp>
      <p:sp>
        <p:nvSpPr>
          <p:cNvPr id="1024" name="Rectangle 1023"/>
          <p:cNvSpPr/>
          <p:nvPr/>
        </p:nvSpPr>
        <p:spPr>
          <a:xfrm>
            <a:off x="7626100" y="1585459"/>
            <a:ext cx="1474634" cy="369332"/>
          </a:xfrm>
          <a:prstGeom prst="rect">
            <a:avLst/>
          </a:prstGeom>
        </p:spPr>
        <p:txBody>
          <a:bodyPr wrap="none">
            <a:spAutoFit/>
          </a:bodyPr>
          <a:lstStyle/>
          <a:p>
            <a:r>
              <a:rPr lang="en-US" dirty="0" smtClean="0"/>
              <a:t>Grating Lobes</a:t>
            </a:r>
            <a:endParaRPr lang="en-US" dirty="0"/>
          </a:p>
        </p:txBody>
      </p:sp>
      <p:cxnSp>
        <p:nvCxnSpPr>
          <p:cNvPr id="1027" name="Straight Arrow Connector 1026"/>
          <p:cNvCxnSpPr/>
          <p:nvPr/>
        </p:nvCxnSpPr>
        <p:spPr>
          <a:xfrm flipH="1" flipV="1">
            <a:off x="8175504" y="1411526"/>
            <a:ext cx="152705" cy="2737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9" name="Rectangle 1028"/>
          <p:cNvSpPr/>
          <p:nvPr/>
        </p:nvSpPr>
        <p:spPr>
          <a:xfrm rot="5400000">
            <a:off x="8152483" y="686308"/>
            <a:ext cx="1454437" cy="369332"/>
          </a:xfrm>
          <a:prstGeom prst="rect">
            <a:avLst/>
          </a:prstGeom>
        </p:spPr>
        <p:txBody>
          <a:bodyPr wrap="none">
            <a:spAutoFit/>
          </a:bodyPr>
          <a:lstStyle/>
          <a:p>
            <a:r>
              <a:rPr lang="en-US" dirty="0"/>
              <a:t>Beamforming</a:t>
            </a:r>
          </a:p>
        </p:txBody>
      </p:sp>
      <p:sp>
        <p:nvSpPr>
          <p:cNvPr id="1030" name="Rectangle 1029"/>
          <p:cNvSpPr/>
          <p:nvPr/>
        </p:nvSpPr>
        <p:spPr>
          <a:xfrm>
            <a:off x="5488230" y="3640685"/>
            <a:ext cx="1546962" cy="369332"/>
          </a:xfrm>
          <a:prstGeom prst="rect">
            <a:avLst/>
          </a:prstGeom>
        </p:spPr>
        <p:txBody>
          <a:bodyPr wrap="none">
            <a:spAutoFit/>
          </a:bodyPr>
          <a:lstStyle/>
          <a:p>
            <a:r>
              <a:rPr lang="en-US" dirty="0" smtClean="0"/>
              <a:t>Beam-steering</a:t>
            </a:r>
            <a:endParaRPr lang="en-US" dirty="0"/>
          </a:p>
        </p:txBody>
      </p:sp>
      <p:sp>
        <p:nvSpPr>
          <p:cNvPr id="41" name="Rectangle 40"/>
          <p:cNvSpPr/>
          <p:nvPr/>
        </p:nvSpPr>
        <p:spPr>
          <a:xfrm rot="16200000">
            <a:off x="7087876" y="4215763"/>
            <a:ext cx="1045286" cy="307777"/>
          </a:xfrm>
          <a:prstGeom prst="rect">
            <a:avLst/>
          </a:prstGeom>
        </p:spPr>
        <p:txBody>
          <a:bodyPr wrap="none">
            <a:spAutoFit/>
          </a:bodyPr>
          <a:lstStyle/>
          <a:p>
            <a:r>
              <a:rPr lang="en-US" sz="1400" dirty="0" smtClean="0"/>
              <a:t>Polarization</a:t>
            </a:r>
            <a:endParaRPr lang="en-US" sz="1400" dirty="0"/>
          </a:p>
        </p:txBody>
      </p:sp>
      <p:sp>
        <p:nvSpPr>
          <p:cNvPr id="1033" name="Oval 1032"/>
          <p:cNvSpPr/>
          <p:nvPr/>
        </p:nvSpPr>
        <p:spPr>
          <a:xfrm>
            <a:off x="5419144" y="4251505"/>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182820" y="4251505"/>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427600" y="4480410"/>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830429" y="4394990"/>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177080" y="4025775"/>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642004" y="4251505"/>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841570" y="4153080"/>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650765" y="4038475"/>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418380" y="4032125"/>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825085" y="4629091"/>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5182820" y="4480715"/>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640325" y="4708466"/>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640325" y="4556305"/>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407544" y="4708466"/>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194209" y="4709620"/>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007953" y="4376789"/>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019094" y="4134879"/>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002609" y="4610890"/>
            <a:ext cx="305410" cy="3054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p:cNvSpPr/>
          <p:nvPr/>
        </p:nvSpPr>
        <p:spPr>
          <a:xfrm rot="5400000">
            <a:off x="4024331" y="4064549"/>
            <a:ext cx="1203438" cy="923330"/>
          </a:xfrm>
          <a:prstGeom prst="rect">
            <a:avLst/>
          </a:prstGeom>
        </p:spPr>
        <p:txBody>
          <a:bodyPr wrap="square">
            <a:spAutoFit/>
          </a:bodyPr>
          <a:lstStyle/>
          <a:p>
            <a:r>
              <a:rPr lang="en-US" dirty="0" smtClean="0"/>
              <a:t>Calibration over Field of Regard</a:t>
            </a:r>
            <a:endParaRPr lang="en-US" dirty="0"/>
          </a:p>
        </p:txBody>
      </p:sp>
      <p:sp>
        <p:nvSpPr>
          <p:cNvPr id="64" name="Rectangle 63"/>
          <p:cNvSpPr/>
          <p:nvPr/>
        </p:nvSpPr>
        <p:spPr>
          <a:xfrm>
            <a:off x="6091850" y="4777995"/>
            <a:ext cx="1395382" cy="369332"/>
          </a:xfrm>
          <a:prstGeom prst="rect">
            <a:avLst/>
          </a:prstGeom>
        </p:spPr>
        <p:txBody>
          <a:bodyPr wrap="none">
            <a:spAutoFit/>
          </a:bodyPr>
          <a:lstStyle/>
          <a:p>
            <a:r>
              <a:rPr lang="en-US" dirty="0" smtClean="0"/>
              <a:t>Field of View</a:t>
            </a:r>
            <a:endParaRPr lang="en-US" dirty="0"/>
          </a:p>
        </p:txBody>
      </p:sp>
      <p:cxnSp>
        <p:nvCxnSpPr>
          <p:cNvPr id="65" name="Straight Arrow Connector 64"/>
          <p:cNvCxnSpPr/>
          <p:nvPr/>
        </p:nvCxnSpPr>
        <p:spPr>
          <a:xfrm flipH="1" flipV="1">
            <a:off x="5983134" y="4763595"/>
            <a:ext cx="201418" cy="2105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1556321" y="4155833"/>
            <a:ext cx="1971502" cy="369332"/>
          </a:xfrm>
          <a:prstGeom prst="rect">
            <a:avLst/>
          </a:prstGeom>
        </p:spPr>
        <p:txBody>
          <a:bodyPr wrap="none">
            <a:spAutoFit/>
          </a:bodyPr>
          <a:lstStyle/>
          <a:p>
            <a:r>
              <a:rPr lang="en-US" dirty="0" smtClean="0"/>
              <a:t>Channel Alignment</a:t>
            </a:r>
            <a:endParaRPr lang="en-US" dirty="0"/>
          </a:p>
        </p:txBody>
      </p:sp>
      <p:grpSp>
        <p:nvGrpSpPr>
          <p:cNvPr id="1041" name="Group 1040"/>
          <p:cNvGrpSpPr/>
          <p:nvPr/>
        </p:nvGrpSpPr>
        <p:grpSpPr>
          <a:xfrm>
            <a:off x="1556828" y="3793390"/>
            <a:ext cx="2115766" cy="666938"/>
            <a:chOff x="1592828" y="3946095"/>
            <a:chExt cx="2115766" cy="666938"/>
          </a:xfrm>
        </p:grpSpPr>
        <p:pic>
          <p:nvPicPr>
            <p:cNvPr id="1039"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2828" y="4155833"/>
              <a:ext cx="211576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2828" y="3946095"/>
              <a:ext cx="2115766"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42" name="Group 1041"/>
          <p:cNvGrpSpPr/>
          <p:nvPr/>
        </p:nvGrpSpPr>
        <p:grpSpPr>
          <a:xfrm>
            <a:off x="1544918" y="4556915"/>
            <a:ext cx="1981252" cy="581124"/>
            <a:chOff x="1674518" y="4556915"/>
            <a:chExt cx="1981252" cy="581124"/>
          </a:xfrm>
        </p:grpSpPr>
        <p:pic>
          <p:nvPicPr>
            <p:cNvPr id="1040" name="Picture 14"/>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0581"/>
            <a:stretch/>
          </p:blipFill>
          <p:spPr bwMode="auto">
            <a:xfrm>
              <a:off x="1674518" y="4556915"/>
              <a:ext cx="1973580" cy="36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1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82190" y="4680839"/>
              <a:ext cx="197358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43" name="Rectangle 1042"/>
          <p:cNvSpPr/>
          <p:nvPr/>
        </p:nvSpPr>
        <p:spPr>
          <a:xfrm>
            <a:off x="1212489" y="3924495"/>
            <a:ext cx="343831" cy="109053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p:cNvSpPr txBox="1"/>
          <p:nvPr/>
        </p:nvSpPr>
        <p:spPr>
          <a:xfrm rot="5400000">
            <a:off x="789461" y="4306857"/>
            <a:ext cx="1218313" cy="461665"/>
          </a:xfrm>
          <a:prstGeom prst="rect">
            <a:avLst/>
          </a:prstGeom>
          <a:noFill/>
        </p:spPr>
        <p:txBody>
          <a:bodyPr wrap="square" rtlCol="0">
            <a:spAutoFit/>
          </a:bodyPr>
          <a:lstStyle/>
          <a:p>
            <a:r>
              <a:rPr lang="en-US" sz="1200" dirty="0" smtClean="0"/>
              <a:t>Switch network</a:t>
            </a:r>
          </a:p>
          <a:p>
            <a:r>
              <a:rPr lang="en-US" sz="1200" dirty="0" smtClean="0"/>
              <a:t>Or Cal Sources</a:t>
            </a:r>
            <a:endParaRPr lang="en-US" sz="1200" dirty="0"/>
          </a:p>
        </p:txBody>
      </p:sp>
      <p:sp>
        <p:nvSpPr>
          <p:cNvPr id="1047" name="TextBox 1046"/>
          <p:cNvSpPr txBox="1"/>
          <p:nvPr/>
        </p:nvSpPr>
        <p:spPr>
          <a:xfrm>
            <a:off x="143555" y="4798403"/>
            <a:ext cx="916230" cy="369332"/>
          </a:xfrm>
          <a:prstGeom prst="rect">
            <a:avLst/>
          </a:prstGeom>
          <a:noFill/>
        </p:spPr>
        <p:txBody>
          <a:bodyPr wrap="square" rtlCol="0">
            <a:spAutoFit/>
          </a:bodyPr>
          <a:lstStyle/>
          <a:p>
            <a:r>
              <a:rPr lang="en-US" dirty="0" smtClean="0"/>
              <a:t>RF </a:t>
            </a:r>
            <a:r>
              <a:rPr lang="en-US" dirty="0" err="1" smtClean="0"/>
              <a:t>SoC</a:t>
            </a:r>
            <a:endParaRPr lang="en-US" dirty="0"/>
          </a:p>
        </p:txBody>
      </p:sp>
      <p:sp>
        <p:nvSpPr>
          <p:cNvPr id="1050" name="TextBox 1049"/>
          <p:cNvSpPr txBox="1"/>
          <p:nvPr/>
        </p:nvSpPr>
        <p:spPr>
          <a:xfrm>
            <a:off x="116583" y="2850114"/>
            <a:ext cx="1512868" cy="369332"/>
          </a:xfrm>
          <a:prstGeom prst="rect">
            <a:avLst/>
          </a:prstGeom>
          <a:noFill/>
        </p:spPr>
        <p:txBody>
          <a:bodyPr wrap="square" rtlCol="0">
            <a:spAutoFit/>
          </a:bodyPr>
          <a:lstStyle/>
          <a:p>
            <a:r>
              <a:rPr lang="en-US" dirty="0" smtClean="0"/>
              <a:t>256-Array</a:t>
            </a:r>
            <a:endParaRPr lang="en-US" dirty="0"/>
          </a:p>
        </p:txBody>
      </p:sp>
      <p:sp>
        <p:nvSpPr>
          <p:cNvPr id="117" name="Rectangle 116"/>
          <p:cNvSpPr/>
          <p:nvPr/>
        </p:nvSpPr>
        <p:spPr>
          <a:xfrm rot="5400000">
            <a:off x="3403554" y="4116482"/>
            <a:ext cx="1150764" cy="646331"/>
          </a:xfrm>
          <a:prstGeom prst="rect">
            <a:avLst/>
          </a:prstGeom>
        </p:spPr>
        <p:txBody>
          <a:bodyPr wrap="none">
            <a:spAutoFit/>
          </a:bodyPr>
          <a:lstStyle/>
          <a:p>
            <a:r>
              <a:rPr lang="en-US" dirty="0" smtClean="0"/>
              <a:t>Channel</a:t>
            </a:r>
          </a:p>
          <a:p>
            <a:r>
              <a:rPr lang="en-US" dirty="0" smtClean="0"/>
              <a:t>Alignment</a:t>
            </a:r>
            <a:endParaRPr lang="en-US" dirty="0"/>
          </a:p>
        </p:txBody>
      </p:sp>
      <p:sp>
        <p:nvSpPr>
          <p:cNvPr id="77" name="TextBox 76"/>
          <p:cNvSpPr txBox="1"/>
          <p:nvPr/>
        </p:nvSpPr>
        <p:spPr>
          <a:xfrm>
            <a:off x="54139" y="2262680"/>
            <a:ext cx="4247963" cy="738664"/>
          </a:xfrm>
          <a:prstGeom prst="rect">
            <a:avLst/>
          </a:prstGeom>
          <a:noFill/>
        </p:spPr>
        <p:txBody>
          <a:bodyPr wrap="square" rtlCol="0">
            <a:spAutoFit/>
          </a:bodyPr>
          <a:lstStyle/>
          <a:p>
            <a:r>
              <a:rPr lang="en-US" sz="1400" dirty="0" smtClean="0"/>
              <a:t>Radar Signal Processing is Application Dependent: All </a:t>
            </a:r>
            <a:r>
              <a:rPr lang="en-US" sz="1400" dirty="0"/>
              <a:t>R</a:t>
            </a:r>
            <a:r>
              <a:rPr lang="en-US" sz="1400" dirty="0" smtClean="0"/>
              <a:t>ange vs Stretch Processing, Single Pulse vs Multiple Pulses, Moving vs Stationary Target</a:t>
            </a:r>
            <a:endParaRPr lang="en-US" sz="1400" dirty="0"/>
          </a:p>
        </p:txBody>
      </p:sp>
    </p:spTree>
    <p:extLst>
      <p:ext uri="{BB962C8B-B14F-4D97-AF65-F5344CB8AC3E}">
        <p14:creationId xmlns:p14="http://schemas.microsoft.com/office/powerpoint/2010/main" val="8710388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Summary</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b="1" dirty="0" smtClean="0"/>
              <a:t>Radar System Algorithm Development and Production lead</a:t>
            </a:r>
          </a:p>
          <a:p>
            <a:r>
              <a:rPr lang="en-US" dirty="0" smtClean="0"/>
              <a:t>Worked across the lifecycle development of several radar seekers/sensors in the areas of automatics target recognition algorithm and performance assessments</a:t>
            </a:r>
          </a:p>
          <a:p>
            <a:r>
              <a:rPr lang="en-US" dirty="0" smtClean="0"/>
              <a:t>Improve manufacturability by increasing yield by over 30% and reducing calibration time by over 90% by applying Design of Experience methodologies</a:t>
            </a:r>
          </a:p>
          <a:p>
            <a:pPr marL="0" indent="0">
              <a:buNone/>
            </a:pPr>
            <a:r>
              <a:rPr lang="en-US" b="1" dirty="0" smtClean="0"/>
              <a:t>RF EW System Lead</a:t>
            </a:r>
          </a:p>
          <a:p>
            <a:r>
              <a:rPr lang="en-US" dirty="0" smtClean="0"/>
              <a:t>Provide technical leadership for half dozen system engineers and close cross coordination within the multi-disciplinary teams of software, firmware and integration &amp; test</a:t>
            </a:r>
          </a:p>
          <a:p>
            <a:pPr marL="0" indent="0">
              <a:buNone/>
            </a:pPr>
            <a:r>
              <a:rPr lang="en-US" b="1" dirty="0" smtClean="0"/>
              <a:t>Support three proposals in emerging strategic area</a:t>
            </a:r>
          </a:p>
          <a:p>
            <a:r>
              <a:rPr lang="en-US" dirty="0" smtClean="0"/>
              <a:t>Provided analytical insight to the technical volume </a:t>
            </a:r>
            <a:r>
              <a:rPr lang="en-US" dirty="0" err="1" smtClean="0"/>
              <a:t>ConOps</a:t>
            </a:r>
            <a:r>
              <a:rPr lang="en-US" dirty="0" smtClean="0"/>
              <a:t>, where my weapon systems background knowledge was invaluable</a:t>
            </a:r>
          </a:p>
          <a:p>
            <a:r>
              <a:rPr lang="en-US" dirty="0" smtClean="0"/>
              <a:t>Growth opportunity for me to support the cost volume, where I learned the Basis of Estimate process</a:t>
            </a:r>
          </a:p>
          <a:p>
            <a:pPr marL="0" indent="0">
              <a:buNone/>
            </a:pPr>
            <a:r>
              <a:rPr lang="en-US" dirty="0" smtClean="0"/>
              <a:t>Lead/co-author author for 7 symposium or conference publication</a:t>
            </a:r>
          </a:p>
          <a:p>
            <a:pPr marL="0" indent="0">
              <a:buNone/>
            </a:pPr>
            <a:r>
              <a:rPr lang="en-US" dirty="0" smtClean="0"/>
              <a:t>Mentor for the high school involvement partnership program</a:t>
            </a:r>
            <a:endParaRPr lang="en-US" dirty="0"/>
          </a:p>
        </p:txBody>
      </p:sp>
    </p:spTree>
    <p:extLst>
      <p:ext uri="{BB962C8B-B14F-4D97-AF65-F5344CB8AC3E}">
        <p14:creationId xmlns:p14="http://schemas.microsoft.com/office/powerpoint/2010/main" val="1440601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50" y="751885"/>
            <a:ext cx="9153150" cy="4339650"/>
          </a:xfrm>
          <a:prstGeom prst="rect">
            <a:avLst/>
          </a:prstGeom>
        </p:spPr>
        <p:txBody>
          <a:bodyPr wrap="square">
            <a:spAutoFit/>
          </a:bodyPr>
          <a:lstStyle/>
          <a:p>
            <a:pPr fontAlgn="auto"/>
            <a:r>
              <a:rPr lang="en-US" sz="1200" b="1" dirty="0"/>
              <a:t>Sr. Embedded Software Engineer</a:t>
            </a:r>
          </a:p>
          <a:p>
            <a:pPr fontAlgn="ctr"/>
            <a:r>
              <a:rPr lang="en-US" sz="1200" dirty="0"/>
              <a:t>300100 Research &amp; Development · Reston, </a:t>
            </a:r>
            <a:r>
              <a:rPr lang="en-US" sz="1200" dirty="0" smtClean="0"/>
              <a:t>Virginia [</a:t>
            </a:r>
            <a:r>
              <a:rPr lang="en-US" sz="1200" b="1" dirty="0" smtClean="0">
                <a:solidFill>
                  <a:schemeClr val="accent6"/>
                </a:solidFill>
              </a:rPr>
              <a:t>I am seeking remote opportunity</a:t>
            </a:r>
            <a:r>
              <a:rPr lang="en-US" sz="1200" b="1" dirty="0" smtClean="0"/>
              <a:t>]</a:t>
            </a:r>
            <a:endParaRPr lang="en-US" sz="1200" b="1" dirty="0"/>
          </a:p>
          <a:p>
            <a:pPr fontAlgn="auto"/>
            <a:r>
              <a:rPr lang="en-US" sz="1200" b="1" dirty="0"/>
              <a:t>Senior Embedded Software </a:t>
            </a:r>
            <a:r>
              <a:rPr lang="en-US" sz="1200" b="1" dirty="0" smtClean="0"/>
              <a:t>Engineer</a:t>
            </a:r>
            <a:r>
              <a:rPr lang="en-US" sz="1200" dirty="0"/>
              <a:t> </a:t>
            </a:r>
            <a:r>
              <a:rPr lang="en-US" sz="1200" dirty="0" smtClean="0"/>
              <a:t> </a:t>
            </a:r>
            <a:r>
              <a:rPr lang="en-US" sz="1200" b="1" dirty="0" smtClean="0"/>
              <a:t>[</a:t>
            </a:r>
            <a:r>
              <a:rPr lang="en-US" sz="1200" b="1" dirty="0" smtClean="0">
                <a:solidFill>
                  <a:schemeClr val="accent6"/>
                </a:solidFill>
              </a:rPr>
              <a:t>I been mostly on the System Engineering Career Path</a:t>
            </a:r>
            <a:r>
              <a:rPr lang="en-US" sz="1200" b="1" dirty="0" smtClean="0"/>
              <a:t>]</a:t>
            </a:r>
            <a:endParaRPr lang="en-US" sz="1200" dirty="0"/>
          </a:p>
          <a:p>
            <a:pPr fontAlgn="auto"/>
            <a:r>
              <a:rPr lang="en-US" sz="1200" dirty="0"/>
              <a:t>Embedded Software Developer for Software-Defined Radio </a:t>
            </a:r>
            <a:r>
              <a:rPr lang="en-US" sz="1200" dirty="0" smtClean="0"/>
              <a:t>Systems</a:t>
            </a:r>
            <a:r>
              <a:rPr lang="en-US" sz="1200" dirty="0"/>
              <a:t> </a:t>
            </a:r>
            <a:r>
              <a:rPr lang="en-US" sz="1200" b="1" dirty="0"/>
              <a:t>[</a:t>
            </a:r>
            <a:r>
              <a:rPr lang="en-US" sz="1200" b="1" dirty="0">
                <a:solidFill>
                  <a:schemeClr val="accent6"/>
                </a:solidFill>
              </a:rPr>
              <a:t>I been </a:t>
            </a:r>
            <a:r>
              <a:rPr lang="en-US" sz="1200" b="1" dirty="0" smtClean="0">
                <a:solidFill>
                  <a:schemeClr val="accent6"/>
                </a:solidFill>
              </a:rPr>
              <a:t>significant depth on Radar and EW</a:t>
            </a:r>
            <a:r>
              <a:rPr lang="en-US" sz="1200" b="1" dirty="0" smtClean="0"/>
              <a:t>]</a:t>
            </a:r>
            <a:endParaRPr lang="en-US" sz="1200" dirty="0"/>
          </a:p>
          <a:p>
            <a:pPr fontAlgn="auto"/>
            <a:r>
              <a:rPr lang="en-US" sz="1200" dirty="0"/>
              <a:t>Location: US</a:t>
            </a:r>
          </a:p>
          <a:p>
            <a:pPr fontAlgn="auto"/>
            <a:r>
              <a:rPr lang="en-US" sz="1200" dirty="0"/>
              <a:t>  </a:t>
            </a:r>
          </a:p>
          <a:p>
            <a:pPr fontAlgn="auto"/>
            <a:r>
              <a:rPr lang="en-US" sz="1200" b="1" dirty="0"/>
              <a:t>Job Opportunity Summary</a:t>
            </a:r>
            <a:endParaRPr lang="en-US" sz="1200" dirty="0"/>
          </a:p>
          <a:p>
            <a:r>
              <a:rPr lang="en-US" sz="1200" dirty="0" err="1" smtClean="0"/>
              <a:t>Satelles</a:t>
            </a:r>
            <a:r>
              <a:rPr lang="en-US" sz="1200" dirty="0" smtClean="0"/>
              <a:t> is seeking an experienced embedded software engineer to join the team developing state-of-the-art user equipment for the company’s satellite-based position, navigation, and timing (PNT) solutions. The selected candidate will </a:t>
            </a:r>
            <a:r>
              <a:rPr lang="en-US" sz="1200" u="sng" dirty="0" smtClean="0"/>
              <a:t>design, develop, modify, enhance and implement real-time firmware</a:t>
            </a:r>
            <a:r>
              <a:rPr lang="en-US" sz="1200" dirty="0" smtClean="0"/>
              <a:t> for </a:t>
            </a:r>
            <a:r>
              <a:rPr lang="en-US" sz="1200" u="sng" dirty="0" smtClean="0"/>
              <a:t>digital signal processing</a:t>
            </a:r>
            <a:r>
              <a:rPr lang="en-US" sz="1200" dirty="0" smtClean="0"/>
              <a:t> on </a:t>
            </a:r>
            <a:r>
              <a:rPr lang="en-US" sz="1200" b="1" u="sng" dirty="0" smtClean="0"/>
              <a:t>ARM, FPGA</a:t>
            </a:r>
            <a:r>
              <a:rPr lang="en-US" sz="1200" dirty="0" smtClean="0"/>
              <a:t>, ASIC, and DSP platforms. </a:t>
            </a:r>
            <a:r>
              <a:rPr lang="en-US" sz="1200" b="1" dirty="0" smtClean="0"/>
              <a:t>[</a:t>
            </a:r>
            <a:r>
              <a:rPr lang="en-US" sz="1200" b="1" dirty="0" smtClean="0">
                <a:solidFill>
                  <a:schemeClr val="accent6"/>
                </a:solidFill>
              </a:rPr>
              <a:t>Radar Monopulse Angle and EW Angle of Arrival</a:t>
            </a:r>
            <a:r>
              <a:rPr lang="en-US" sz="1200" b="1" dirty="0" smtClean="0"/>
              <a:t>]</a:t>
            </a:r>
            <a:endParaRPr lang="en-US" sz="1200" dirty="0"/>
          </a:p>
          <a:p>
            <a:pPr fontAlgn="auto"/>
            <a:r>
              <a:rPr lang="en-US" sz="1200" dirty="0"/>
              <a:t> </a:t>
            </a:r>
          </a:p>
          <a:p>
            <a:r>
              <a:rPr lang="en-US" sz="1200" dirty="0"/>
              <a:t>This position is ideal for a hands-on embedded software engineer who is seeking an opportunity to develop new systems based on a unique and patented space-based technology</a:t>
            </a:r>
            <a:r>
              <a:rPr lang="en-US" sz="1200" dirty="0" smtClean="0"/>
              <a:t>.</a:t>
            </a:r>
            <a:r>
              <a:rPr lang="en-US" sz="1200" b="1" dirty="0"/>
              <a:t> [</a:t>
            </a:r>
            <a:r>
              <a:rPr lang="en-US" sz="1200" b="1" dirty="0" smtClean="0">
                <a:solidFill>
                  <a:schemeClr val="accent6"/>
                </a:solidFill>
              </a:rPr>
              <a:t>I’m looking for getting back to hands-on work. I have Space Payload experience + Navy, Army, Airforce</a:t>
            </a:r>
            <a:r>
              <a:rPr lang="en-US" sz="1200" b="1" dirty="0" smtClean="0"/>
              <a:t>]</a:t>
            </a:r>
            <a:endParaRPr lang="en-US" sz="1200" dirty="0"/>
          </a:p>
          <a:p>
            <a:pPr fontAlgn="auto"/>
            <a:r>
              <a:rPr lang="en-US" sz="1200" dirty="0"/>
              <a:t>  </a:t>
            </a:r>
          </a:p>
          <a:p>
            <a:pPr fontAlgn="auto"/>
            <a:r>
              <a:rPr lang="en-US" sz="1200" b="1" dirty="0"/>
              <a:t>MAJOR DUTIES AND RESPONSIBILITIES</a:t>
            </a:r>
            <a:endParaRPr lang="en-US" sz="1200" dirty="0"/>
          </a:p>
          <a:p>
            <a:pPr fontAlgn="auto"/>
            <a:r>
              <a:rPr lang="en-US" sz="1200" i="1" dirty="0"/>
              <a:t>Work with an internal development team and with commercial partners to implement the company’s flagship Satellite Time and Location (STL) solution on new platforms</a:t>
            </a:r>
            <a:endParaRPr lang="en-US" sz="1200" dirty="0"/>
          </a:p>
          <a:p>
            <a:r>
              <a:rPr lang="en-US" sz="1200" dirty="0"/>
              <a:t>Codes, tests, and debugs new firmware and makes enhancements to existing </a:t>
            </a:r>
            <a:r>
              <a:rPr lang="en-US" sz="1200" dirty="0" smtClean="0"/>
              <a:t>firmware </a:t>
            </a:r>
            <a:r>
              <a:rPr lang="en-US" sz="1200" b="1" dirty="0"/>
              <a:t>[</a:t>
            </a:r>
            <a:r>
              <a:rPr lang="en-US" sz="1200" b="1" dirty="0">
                <a:solidFill>
                  <a:schemeClr val="accent6"/>
                </a:solidFill>
              </a:rPr>
              <a:t>Radar Monopulse Angle and EW Angle of Arrival</a:t>
            </a:r>
            <a:r>
              <a:rPr lang="en-US" sz="1200" b="1" dirty="0" smtClean="0"/>
              <a:t>]</a:t>
            </a:r>
            <a:endParaRPr lang="en-US" sz="1200" dirty="0"/>
          </a:p>
          <a:p>
            <a:r>
              <a:rPr lang="en-US" sz="1200" dirty="0"/>
              <a:t>Codes and performs unit and integration testing of firmware to ensure proper and efficient execution and adherence to business and technical </a:t>
            </a:r>
            <a:r>
              <a:rPr lang="en-US" sz="1200" dirty="0" smtClean="0"/>
              <a:t>requirements </a:t>
            </a:r>
            <a:r>
              <a:rPr lang="en-US" sz="1200" b="1" dirty="0" smtClean="0"/>
              <a:t>[</a:t>
            </a:r>
            <a:r>
              <a:rPr lang="en-US" sz="1200" b="1" dirty="0" smtClean="0">
                <a:solidFill>
                  <a:schemeClr val="accent6"/>
                </a:solidFill>
              </a:rPr>
              <a:t>Uplifted the V&amp;V team with Code Practice and Peer Review -&gt; Bravo Award</a:t>
            </a:r>
            <a:r>
              <a:rPr lang="en-US" sz="1200" b="1" dirty="0" smtClean="0"/>
              <a:t>]</a:t>
            </a:r>
            <a:endParaRPr lang="en-US" sz="1200" dirty="0"/>
          </a:p>
          <a:p>
            <a:r>
              <a:rPr lang="en-US" sz="1200" dirty="0"/>
              <a:t>Collaborates with internal customers and technical peers to solve complex software </a:t>
            </a:r>
            <a:r>
              <a:rPr lang="en-US" sz="1200" dirty="0" smtClean="0"/>
              <a:t>problems </a:t>
            </a:r>
            <a:r>
              <a:rPr lang="en-US" sz="1200" b="1" dirty="0" smtClean="0"/>
              <a:t>[</a:t>
            </a:r>
            <a:r>
              <a:rPr lang="en-US" sz="1200" b="1" dirty="0" smtClean="0">
                <a:solidFill>
                  <a:schemeClr val="accent6"/>
                </a:solidFill>
              </a:rPr>
              <a:t>Architect Program -&gt; Technical Fellows</a:t>
            </a:r>
            <a:r>
              <a:rPr lang="en-US" sz="1200" b="1" dirty="0" smtClean="0"/>
              <a:t>]</a:t>
            </a:r>
            <a:endParaRPr lang="en-US" sz="1200" dirty="0"/>
          </a:p>
          <a:p>
            <a:pPr fontAlgn="auto"/>
            <a:r>
              <a:rPr lang="en-US" sz="1200" dirty="0"/>
              <a:t>Influences system design by identifying and recommending design and requirements needs for future </a:t>
            </a:r>
            <a:r>
              <a:rPr lang="en-US" sz="1200" dirty="0" smtClean="0"/>
              <a:t>enhancements</a:t>
            </a:r>
            <a:r>
              <a:rPr lang="en-US" sz="1100" b="1" dirty="0" smtClean="0"/>
              <a:t>[</a:t>
            </a:r>
            <a:r>
              <a:rPr lang="en-US" sz="1100" b="1" dirty="0" smtClean="0">
                <a:solidFill>
                  <a:schemeClr val="accent6"/>
                </a:solidFill>
              </a:rPr>
              <a:t>Strong Systems Background</a:t>
            </a:r>
            <a:r>
              <a:rPr lang="en-US" sz="1100" b="1" dirty="0" smtClean="0"/>
              <a:t>]</a:t>
            </a:r>
            <a:endParaRPr lang="en-US" sz="1100" dirty="0"/>
          </a:p>
          <a:p>
            <a:r>
              <a:rPr lang="en-US" sz="1200" dirty="0"/>
              <a:t>Follows established configuration/change control </a:t>
            </a:r>
            <a:r>
              <a:rPr lang="en-US" sz="1200" dirty="0" smtClean="0"/>
              <a:t>processes </a:t>
            </a:r>
            <a:r>
              <a:rPr lang="en-US" sz="1200" b="1" dirty="0" smtClean="0"/>
              <a:t>[</a:t>
            </a:r>
            <a:r>
              <a:rPr lang="en-US" sz="1200" b="1" dirty="0" smtClean="0">
                <a:solidFill>
                  <a:schemeClr val="accent6"/>
                </a:solidFill>
              </a:rPr>
              <a:t>Experience with IBM, SVN, </a:t>
            </a:r>
            <a:r>
              <a:rPr lang="en-US" sz="1200" b="1" dirty="0" err="1" smtClean="0">
                <a:solidFill>
                  <a:schemeClr val="accent6"/>
                </a:solidFill>
              </a:rPr>
              <a:t>Git</a:t>
            </a:r>
            <a:r>
              <a:rPr lang="en-US" sz="1200" b="1" dirty="0" smtClean="0"/>
              <a:t>]</a:t>
            </a:r>
            <a:endParaRPr lang="en-US" sz="1200" dirty="0"/>
          </a:p>
        </p:txBody>
      </p:sp>
    </p:spTree>
    <p:extLst>
      <p:ext uri="{BB962C8B-B14F-4D97-AF65-F5344CB8AC3E}">
        <p14:creationId xmlns:p14="http://schemas.microsoft.com/office/powerpoint/2010/main" val="15651991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50" y="751885"/>
            <a:ext cx="9153150" cy="3416320"/>
          </a:xfrm>
          <a:prstGeom prst="rect">
            <a:avLst/>
          </a:prstGeom>
        </p:spPr>
        <p:txBody>
          <a:bodyPr wrap="square">
            <a:spAutoFit/>
          </a:bodyPr>
          <a:lstStyle/>
          <a:p>
            <a:pPr fontAlgn="auto"/>
            <a:r>
              <a:rPr lang="en-US" sz="1200" b="1" dirty="0"/>
              <a:t>REQUIRED QUALIFICATIONS</a:t>
            </a:r>
            <a:r>
              <a:rPr lang="en-US" sz="1200" dirty="0"/>
              <a:t/>
            </a:r>
            <a:br>
              <a:rPr lang="en-US" sz="1200" dirty="0"/>
            </a:br>
            <a:r>
              <a:rPr lang="en-US" sz="1200" b="1" dirty="0"/>
              <a:t>Skills/Abilities and Knowledge</a:t>
            </a:r>
            <a:endParaRPr lang="en-US" sz="1200" dirty="0"/>
          </a:p>
          <a:p>
            <a:r>
              <a:rPr lang="en-US" sz="1200" dirty="0"/>
              <a:t>Deep understanding of embedded system </a:t>
            </a:r>
            <a:r>
              <a:rPr lang="en-US" sz="1200" dirty="0" smtClean="0"/>
              <a:t>architectures </a:t>
            </a:r>
            <a:r>
              <a:rPr lang="en-US" sz="1200" dirty="0"/>
              <a:t> </a:t>
            </a:r>
            <a:r>
              <a:rPr lang="en-US" sz="1200" b="1" dirty="0" smtClean="0"/>
              <a:t>[</a:t>
            </a:r>
            <a:r>
              <a:rPr lang="en-US" sz="1200" b="1" dirty="0" smtClean="0">
                <a:solidFill>
                  <a:schemeClr val="accent6"/>
                </a:solidFill>
              </a:rPr>
              <a:t>Career in both Modeling, Simulation, Analysis and in Software Integration Lab (SIL)</a:t>
            </a:r>
            <a:r>
              <a:rPr lang="en-US" sz="1200" b="1" dirty="0" smtClean="0"/>
              <a:t>]</a:t>
            </a:r>
            <a:endParaRPr lang="en-US" sz="1200" dirty="0"/>
          </a:p>
          <a:p>
            <a:r>
              <a:rPr lang="en-US" sz="1200" dirty="0"/>
              <a:t>Demonstrated competency with embedded software development environment and tools for real-time embedded operating systems (RTOS), such as </a:t>
            </a:r>
            <a:r>
              <a:rPr lang="en-US" sz="1200" dirty="0" smtClean="0"/>
              <a:t>VxWorks and </a:t>
            </a:r>
            <a:r>
              <a:rPr lang="en-US" sz="1200" dirty="0" err="1" smtClean="0"/>
              <a:t>FreeRTOS</a:t>
            </a:r>
            <a:r>
              <a:rPr lang="en-US" sz="1200" dirty="0" smtClean="0"/>
              <a:t> </a:t>
            </a:r>
            <a:r>
              <a:rPr lang="en-US" sz="1200" dirty="0"/>
              <a:t> </a:t>
            </a:r>
            <a:r>
              <a:rPr lang="en-US" sz="1200" b="1" dirty="0" smtClean="0"/>
              <a:t>[</a:t>
            </a:r>
            <a:r>
              <a:rPr lang="en-US" sz="1200" b="1" dirty="0" smtClean="0">
                <a:solidFill>
                  <a:schemeClr val="accent6"/>
                </a:solidFill>
              </a:rPr>
              <a:t>1</a:t>
            </a:r>
            <a:r>
              <a:rPr lang="en-US" sz="1200" b="1" baseline="30000" dirty="0" smtClean="0">
                <a:solidFill>
                  <a:schemeClr val="accent6"/>
                </a:solidFill>
              </a:rPr>
              <a:t>st</a:t>
            </a:r>
            <a:r>
              <a:rPr lang="en-US" sz="1200" b="1" dirty="0" smtClean="0">
                <a:solidFill>
                  <a:schemeClr val="accent6"/>
                </a:solidFill>
              </a:rPr>
              <a:t> internship research affordable RTOS</a:t>
            </a:r>
            <a:r>
              <a:rPr lang="en-US" sz="1200" b="1" dirty="0" smtClean="0"/>
              <a:t>]</a:t>
            </a:r>
            <a:endParaRPr lang="en-US" sz="1200" dirty="0"/>
          </a:p>
          <a:p>
            <a:pPr fontAlgn="auto"/>
            <a:r>
              <a:rPr lang="en-US" sz="1200" dirty="0" smtClean="0"/>
              <a:t>Strong </a:t>
            </a:r>
            <a:r>
              <a:rPr lang="en-US" sz="1200" dirty="0"/>
              <a:t>ability to develop, implement, and troubleshoot advanced real-time digital signal processing solutions on embedded systems platforms with ARM and DSP processor components</a:t>
            </a:r>
            <a:r>
              <a:rPr lang="en-US" sz="1200" dirty="0" smtClean="0"/>
              <a:t>. </a:t>
            </a:r>
            <a:r>
              <a:rPr lang="en-US" sz="1200" b="1" dirty="0" smtClean="0"/>
              <a:t>[</a:t>
            </a:r>
            <a:r>
              <a:rPr lang="en-US" sz="1200" b="1" dirty="0" smtClean="0">
                <a:solidFill>
                  <a:schemeClr val="accent6"/>
                </a:solidFill>
              </a:rPr>
              <a:t>Very comfortable in SIL environment</a:t>
            </a:r>
            <a:r>
              <a:rPr lang="en-US" sz="1200" b="1" dirty="0" smtClean="0"/>
              <a:t>]</a:t>
            </a:r>
            <a:endParaRPr lang="en-US" sz="1200" dirty="0"/>
          </a:p>
          <a:p>
            <a:r>
              <a:rPr lang="en-US" sz="1200" dirty="0" smtClean="0"/>
              <a:t>Skilled in programming concepts including object-oriented design, data structures, algorithms, and multithreading  </a:t>
            </a:r>
            <a:r>
              <a:rPr lang="en-US" sz="1200" b="1" dirty="0" smtClean="0"/>
              <a:t>[</a:t>
            </a:r>
            <a:r>
              <a:rPr lang="en-US" sz="1200" b="1" dirty="0" smtClean="0">
                <a:solidFill>
                  <a:schemeClr val="accent6"/>
                </a:solidFill>
              </a:rPr>
              <a:t>Use OO, Parallel Processing</a:t>
            </a:r>
            <a:r>
              <a:rPr lang="en-US" sz="1200" b="1" dirty="0" smtClean="0"/>
              <a:t>]</a:t>
            </a:r>
            <a:endParaRPr lang="en-US" sz="1200" dirty="0" smtClean="0"/>
          </a:p>
          <a:p>
            <a:r>
              <a:rPr lang="en-US" sz="1200" dirty="0" smtClean="0"/>
              <a:t>Solid </a:t>
            </a:r>
            <a:r>
              <a:rPr lang="en-US" sz="1200" dirty="0"/>
              <a:t>understanding of memory management on embedded </a:t>
            </a:r>
            <a:r>
              <a:rPr lang="en-US" sz="1200" dirty="0" smtClean="0"/>
              <a:t>platforms </a:t>
            </a:r>
            <a:r>
              <a:rPr lang="en-US" sz="1200" dirty="0"/>
              <a:t> </a:t>
            </a:r>
            <a:r>
              <a:rPr lang="en-US" sz="1200" b="1" dirty="0" smtClean="0"/>
              <a:t>[</a:t>
            </a:r>
            <a:r>
              <a:rPr lang="en-US" sz="1200" b="1" dirty="0" smtClean="0">
                <a:solidFill>
                  <a:schemeClr val="accent6"/>
                </a:solidFill>
              </a:rPr>
              <a:t>Build circular buffer</a:t>
            </a:r>
            <a:r>
              <a:rPr lang="en-US" sz="1200" b="1" dirty="0" smtClean="0"/>
              <a:t>]</a:t>
            </a:r>
            <a:endParaRPr lang="en-US" sz="1200" dirty="0" smtClean="0"/>
          </a:p>
          <a:p>
            <a:r>
              <a:rPr lang="en-US" sz="1200" dirty="0" smtClean="0"/>
              <a:t>Experience with various hardware interfaces such as RS-232, UART, SPI, I2C, and USB </a:t>
            </a:r>
            <a:r>
              <a:rPr lang="en-US" sz="1200" b="1" dirty="0" smtClean="0"/>
              <a:t>[</a:t>
            </a:r>
            <a:r>
              <a:rPr lang="en-US" sz="1200" b="1" dirty="0" smtClean="0">
                <a:solidFill>
                  <a:schemeClr val="accent6"/>
                </a:solidFill>
              </a:rPr>
              <a:t>Use UART for FPGA communication</a:t>
            </a:r>
            <a:r>
              <a:rPr lang="en-US" sz="1200" b="1" dirty="0" smtClean="0"/>
              <a:t>]</a:t>
            </a:r>
            <a:endParaRPr lang="en-US" sz="1200" dirty="0" smtClean="0"/>
          </a:p>
          <a:p>
            <a:pPr fontAlgn="auto"/>
            <a:r>
              <a:rPr lang="en-US" sz="1200" dirty="0" smtClean="0"/>
              <a:t>Knowledge </a:t>
            </a:r>
            <a:r>
              <a:rPr lang="en-US" sz="1200" dirty="0"/>
              <a:t>of networking protocols including TCP/IP and </a:t>
            </a:r>
            <a:r>
              <a:rPr lang="en-US" sz="1200" dirty="0" smtClean="0"/>
              <a:t>UDP</a:t>
            </a:r>
            <a:r>
              <a:rPr lang="en-US" sz="1200" b="1" dirty="0"/>
              <a:t> [</a:t>
            </a:r>
            <a:r>
              <a:rPr lang="en-US" sz="1200" b="1" dirty="0">
                <a:solidFill>
                  <a:schemeClr val="accent6"/>
                </a:solidFill>
              </a:rPr>
              <a:t>Use </a:t>
            </a:r>
            <a:r>
              <a:rPr lang="en-US" sz="1200" b="1" dirty="0" smtClean="0">
                <a:solidFill>
                  <a:schemeClr val="accent6"/>
                </a:solidFill>
              </a:rPr>
              <a:t>UDP for Data logging</a:t>
            </a:r>
            <a:r>
              <a:rPr lang="en-US" sz="1200" b="1" dirty="0" smtClean="0"/>
              <a:t>]</a:t>
            </a:r>
            <a:endParaRPr lang="en-US" sz="1200" dirty="0"/>
          </a:p>
          <a:p>
            <a:r>
              <a:rPr lang="en-US" sz="1200" dirty="0"/>
              <a:t>Ability to debug both sides of the Hardware/CPU interface, using C/C++, to optimize </a:t>
            </a:r>
            <a:r>
              <a:rPr lang="en-US" sz="1200" dirty="0" smtClean="0"/>
              <a:t>performance </a:t>
            </a:r>
            <a:r>
              <a:rPr lang="en-US" sz="1200" b="1" dirty="0"/>
              <a:t>[</a:t>
            </a:r>
            <a:r>
              <a:rPr lang="en-US" sz="1200" b="1" dirty="0">
                <a:solidFill>
                  <a:schemeClr val="accent6"/>
                </a:solidFill>
              </a:rPr>
              <a:t>Very comfortable in </a:t>
            </a:r>
            <a:r>
              <a:rPr lang="en-US" sz="1200" b="1" dirty="0" smtClean="0">
                <a:solidFill>
                  <a:schemeClr val="accent6"/>
                </a:solidFill>
              </a:rPr>
              <a:t>SIL/HIL environment</a:t>
            </a:r>
            <a:r>
              <a:rPr lang="en-US" sz="1200" b="1" dirty="0" smtClean="0"/>
              <a:t>]</a:t>
            </a:r>
            <a:endParaRPr lang="en-US" sz="1200" dirty="0"/>
          </a:p>
          <a:p>
            <a:r>
              <a:rPr lang="en-US" sz="1200" dirty="0"/>
              <a:t>Integration experience with purpose-built hardware platforms (using FPGA, ASIC or other custom devices</a:t>
            </a:r>
            <a:r>
              <a:rPr lang="en-US" sz="1200" dirty="0" smtClean="0"/>
              <a:t>) Ability </a:t>
            </a:r>
            <a:r>
              <a:rPr lang="en-US" sz="1200" dirty="0"/>
              <a:t>to work seamlessly within a team as well as manage individual </a:t>
            </a:r>
            <a:r>
              <a:rPr lang="en-US" sz="1200" dirty="0" smtClean="0"/>
              <a:t>tasks </a:t>
            </a:r>
            <a:r>
              <a:rPr lang="en-US" sz="1200" b="1" dirty="0"/>
              <a:t>[</a:t>
            </a:r>
            <a:r>
              <a:rPr lang="en-US" sz="1200" b="1" dirty="0">
                <a:solidFill>
                  <a:schemeClr val="accent6"/>
                </a:solidFill>
              </a:rPr>
              <a:t>Very comfortable in </a:t>
            </a:r>
            <a:r>
              <a:rPr lang="en-US" sz="1200" b="1" dirty="0" smtClean="0">
                <a:solidFill>
                  <a:schemeClr val="accent6"/>
                </a:solidFill>
              </a:rPr>
              <a:t>I&amp;T role and collaboration across discipline</a:t>
            </a:r>
            <a:r>
              <a:rPr lang="en-US" sz="1200" b="1" dirty="0" smtClean="0"/>
              <a:t>]</a:t>
            </a:r>
            <a:endParaRPr lang="en-US" sz="1200" dirty="0"/>
          </a:p>
          <a:p>
            <a:pPr fontAlgn="auto"/>
            <a:r>
              <a:rPr lang="en-US" sz="1200" dirty="0"/>
              <a:t>Proven ability to work independently; designing, developing, and deploying solutions, and delivering projects on time with minimal direction</a:t>
            </a:r>
          </a:p>
          <a:p>
            <a:r>
              <a:rPr lang="en-US" sz="1200" dirty="0"/>
              <a:t>Ability to listen and evaluate all opinions without bias, and contribute to a common culture of </a:t>
            </a:r>
            <a:r>
              <a:rPr lang="en-US" sz="1200" dirty="0" smtClean="0"/>
              <a:t>excellence </a:t>
            </a:r>
            <a:r>
              <a:rPr lang="en-US" sz="1200" b="1" dirty="0" smtClean="0"/>
              <a:t>[</a:t>
            </a:r>
            <a:r>
              <a:rPr lang="en-US" sz="1200" b="1" dirty="0" smtClean="0">
                <a:solidFill>
                  <a:schemeClr val="accent6"/>
                </a:solidFill>
              </a:rPr>
              <a:t>Numerous achievement awards</a:t>
            </a:r>
            <a:r>
              <a:rPr lang="en-US" sz="1200" b="1" dirty="0" smtClean="0"/>
              <a:t>]</a:t>
            </a:r>
            <a:endParaRPr lang="en-US" sz="1200" dirty="0"/>
          </a:p>
          <a:p>
            <a:r>
              <a:rPr lang="en-US" sz="1200" dirty="0" smtClean="0"/>
              <a:t>Excellent </a:t>
            </a:r>
            <a:r>
              <a:rPr lang="en-US" sz="1200" dirty="0"/>
              <a:t>communication </a:t>
            </a:r>
            <a:r>
              <a:rPr lang="en-US" sz="1200" dirty="0" smtClean="0"/>
              <a:t>skills </a:t>
            </a:r>
            <a:r>
              <a:rPr lang="en-US" sz="1200" b="1" dirty="0" smtClean="0"/>
              <a:t>[</a:t>
            </a:r>
            <a:r>
              <a:rPr lang="en-US" sz="1200" b="1" dirty="0" smtClean="0">
                <a:solidFill>
                  <a:schemeClr val="accent6"/>
                </a:solidFill>
              </a:rPr>
              <a:t>Numerous customer review</a:t>
            </a:r>
            <a:r>
              <a:rPr lang="en-US" sz="1200" b="1" dirty="0" smtClean="0"/>
              <a:t>]</a:t>
            </a:r>
            <a:endParaRPr lang="en-US" sz="1200" dirty="0"/>
          </a:p>
          <a:p>
            <a:r>
              <a:rPr lang="en-US" sz="1200" dirty="0"/>
              <a:t>U.S. Citizenship is required for this position due to government contracts</a:t>
            </a:r>
            <a:r>
              <a:rPr lang="en-US" sz="1200" dirty="0" smtClean="0"/>
              <a:t>. </a:t>
            </a:r>
            <a:r>
              <a:rPr lang="en-US" sz="1200" b="1" dirty="0" smtClean="0"/>
              <a:t>[</a:t>
            </a:r>
            <a:r>
              <a:rPr lang="en-US" sz="1200" b="1" dirty="0" smtClean="0">
                <a:solidFill>
                  <a:schemeClr val="accent6"/>
                </a:solidFill>
              </a:rPr>
              <a:t>Active Clearance</a:t>
            </a:r>
            <a:r>
              <a:rPr lang="en-US" sz="1200" b="1" dirty="0" smtClean="0"/>
              <a:t>]</a:t>
            </a:r>
            <a:endParaRPr lang="en-US" sz="1200" dirty="0"/>
          </a:p>
        </p:txBody>
      </p:sp>
    </p:spTree>
    <p:extLst>
      <p:ext uri="{BB962C8B-B14F-4D97-AF65-F5344CB8AC3E}">
        <p14:creationId xmlns:p14="http://schemas.microsoft.com/office/powerpoint/2010/main" val="42436268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50" y="751885"/>
            <a:ext cx="9153150" cy="3416320"/>
          </a:xfrm>
          <a:prstGeom prst="rect">
            <a:avLst/>
          </a:prstGeom>
        </p:spPr>
        <p:txBody>
          <a:bodyPr wrap="square">
            <a:spAutoFit/>
          </a:bodyPr>
          <a:lstStyle/>
          <a:p>
            <a:pPr fontAlgn="auto"/>
            <a:r>
              <a:rPr lang="en-US" sz="1200" b="1" dirty="0"/>
              <a:t>Technologies and Tools</a:t>
            </a:r>
            <a:endParaRPr lang="en-US" sz="1200" dirty="0"/>
          </a:p>
          <a:p>
            <a:r>
              <a:rPr lang="en-US" sz="1200" dirty="0"/>
              <a:t>ARM, FPGA, ASIC, DSP, C++, RTOS, Linux development </a:t>
            </a:r>
            <a:r>
              <a:rPr lang="en-US" sz="1200" dirty="0" smtClean="0"/>
              <a:t>environment </a:t>
            </a:r>
            <a:r>
              <a:rPr lang="en-US" sz="1200" b="1" dirty="0" smtClean="0"/>
              <a:t>[</a:t>
            </a:r>
            <a:r>
              <a:rPr lang="en-US" sz="1200" b="1" dirty="0" smtClean="0">
                <a:solidFill>
                  <a:schemeClr val="accent6"/>
                </a:solidFill>
              </a:rPr>
              <a:t>Integrated Flight Simulation in </a:t>
            </a:r>
            <a:r>
              <a:rPr lang="en-US" sz="1200" b="1" dirty="0" err="1" smtClean="0">
                <a:solidFill>
                  <a:schemeClr val="accent6"/>
                </a:solidFill>
              </a:rPr>
              <a:t>Redhat</a:t>
            </a:r>
            <a:r>
              <a:rPr lang="en-US" sz="1200" b="1" dirty="0" smtClean="0">
                <a:solidFill>
                  <a:schemeClr val="accent6"/>
                </a:solidFill>
              </a:rPr>
              <a:t> Linux</a:t>
            </a:r>
            <a:r>
              <a:rPr lang="en-US" sz="1200" b="1" dirty="0" smtClean="0"/>
              <a:t>]</a:t>
            </a:r>
            <a:endParaRPr lang="en-US" sz="1200" dirty="0"/>
          </a:p>
          <a:p>
            <a:r>
              <a:rPr lang="en-US" sz="1200" dirty="0"/>
              <a:t>Skills with </a:t>
            </a:r>
            <a:r>
              <a:rPr lang="en-US" sz="1200" dirty="0" err="1"/>
              <a:t>Matlab</a:t>
            </a:r>
            <a:r>
              <a:rPr lang="en-US" sz="1200" dirty="0"/>
              <a:t>/Octave, Python, verification or test </a:t>
            </a:r>
            <a:r>
              <a:rPr lang="en-US" sz="1200" dirty="0" smtClean="0"/>
              <a:t>automation </a:t>
            </a:r>
            <a:r>
              <a:rPr lang="en-US" sz="1200" b="1" dirty="0" smtClean="0"/>
              <a:t>[</a:t>
            </a:r>
            <a:r>
              <a:rPr lang="en-US" sz="1200" b="1" dirty="0" smtClean="0">
                <a:solidFill>
                  <a:schemeClr val="accent6"/>
                </a:solidFill>
              </a:rPr>
              <a:t>Prototype in MATLAB/Python -&gt; Implement C++ and using Robot Automated Framework</a:t>
            </a:r>
            <a:r>
              <a:rPr lang="en-US" sz="1200" b="1" dirty="0" smtClean="0"/>
              <a:t>]</a:t>
            </a:r>
            <a:endParaRPr lang="en-US" sz="1200" dirty="0"/>
          </a:p>
          <a:p>
            <a:pPr fontAlgn="auto"/>
            <a:r>
              <a:rPr lang="en-US" sz="1200" dirty="0"/>
              <a:t> </a:t>
            </a:r>
          </a:p>
          <a:p>
            <a:pPr fontAlgn="auto"/>
            <a:r>
              <a:rPr lang="en-US" sz="1200" b="1" dirty="0"/>
              <a:t>Education and Work Experience</a:t>
            </a:r>
            <a:endParaRPr lang="en-US" sz="1200" dirty="0"/>
          </a:p>
          <a:p>
            <a:pPr fontAlgn="auto"/>
            <a:r>
              <a:rPr lang="en-US" sz="1200" dirty="0"/>
              <a:t>BA/BS in Engineering, Computer Science, or related field, with 7+ years of related work experience.</a:t>
            </a:r>
          </a:p>
          <a:p>
            <a:r>
              <a:rPr lang="en-US" sz="1200" dirty="0"/>
              <a:t>MS/Ph.D. in Engineering, Computer Science, or related field, with 5+ years of related work experience</a:t>
            </a:r>
            <a:r>
              <a:rPr lang="en-US" sz="1200" dirty="0" smtClean="0"/>
              <a:t>. </a:t>
            </a:r>
            <a:r>
              <a:rPr lang="en-US" sz="1200" b="1" dirty="0" smtClean="0"/>
              <a:t>[</a:t>
            </a:r>
            <a:r>
              <a:rPr lang="en-US" sz="1200" b="1" dirty="0" smtClean="0">
                <a:solidFill>
                  <a:schemeClr val="accent6"/>
                </a:solidFill>
              </a:rPr>
              <a:t>2 BS in EE &amp; CE, MS in EE and 15+ years of Experience</a:t>
            </a:r>
            <a:r>
              <a:rPr lang="en-US" sz="1200" b="1" dirty="0" smtClean="0"/>
              <a:t>]</a:t>
            </a:r>
            <a:endParaRPr lang="en-US" sz="1200" dirty="0" smtClean="0"/>
          </a:p>
          <a:p>
            <a:pPr fontAlgn="auto"/>
            <a:r>
              <a:rPr lang="en-US" sz="1200" dirty="0" smtClean="0"/>
              <a:t> </a:t>
            </a:r>
          </a:p>
          <a:p>
            <a:pPr fontAlgn="auto"/>
            <a:r>
              <a:rPr lang="en-US" sz="1200" b="1" dirty="0" smtClean="0"/>
              <a:t>DESIRED </a:t>
            </a:r>
            <a:r>
              <a:rPr lang="en-US" sz="1200" b="1" dirty="0"/>
              <a:t>QUALIFICATIONS</a:t>
            </a:r>
            <a:endParaRPr lang="en-US" sz="1200" dirty="0"/>
          </a:p>
          <a:p>
            <a:r>
              <a:rPr lang="en-US" sz="1200" dirty="0"/>
              <a:t>Experience with digital radio systems such as GPS/GNSS or software definable </a:t>
            </a:r>
            <a:r>
              <a:rPr lang="en-US" sz="1200" dirty="0" smtClean="0"/>
              <a:t>radios </a:t>
            </a:r>
            <a:r>
              <a:rPr lang="en-US" sz="1200" b="1" dirty="0"/>
              <a:t>[</a:t>
            </a:r>
            <a:r>
              <a:rPr lang="en-US" sz="1200" b="1" dirty="0">
                <a:solidFill>
                  <a:schemeClr val="accent6"/>
                </a:solidFill>
              </a:rPr>
              <a:t>Radar </a:t>
            </a:r>
            <a:r>
              <a:rPr lang="en-US" sz="1200" b="1" dirty="0" smtClean="0">
                <a:solidFill>
                  <a:schemeClr val="accent6"/>
                </a:solidFill>
              </a:rPr>
              <a:t>and </a:t>
            </a:r>
            <a:r>
              <a:rPr lang="en-US" sz="1200" b="1" dirty="0">
                <a:solidFill>
                  <a:schemeClr val="accent6"/>
                </a:solidFill>
              </a:rPr>
              <a:t>EW </a:t>
            </a:r>
            <a:r>
              <a:rPr lang="en-US" sz="1200" b="1" dirty="0" smtClean="0">
                <a:solidFill>
                  <a:schemeClr val="accent6"/>
                </a:solidFill>
              </a:rPr>
              <a:t>SDRs</a:t>
            </a:r>
            <a:r>
              <a:rPr lang="en-US" sz="1200" b="1" dirty="0" smtClean="0"/>
              <a:t>]</a:t>
            </a:r>
            <a:endParaRPr lang="en-US" sz="1200" dirty="0"/>
          </a:p>
          <a:p>
            <a:r>
              <a:rPr lang="en-US" sz="1200" dirty="0"/>
              <a:t>Knowledge of key DSP techniques including correlation, FFT, and </a:t>
            </a:r>
            <a:r>
              <a:rPr lang="en-US" sz="1200" dirty="0" smtClean="0"/>
              <a:t>phase-locked-loops </a:t>
            </a:r>
            <a:r>
              <a:rPr lang="en-US" sz="1200" b="1" dirty="0" smtClean="0"/>
              <a:t>[</a:t>
            </a:r>
            <a:r>
              <a:rPr lang="en-US" sz="1200" b="1" dirty="0" smtClean="0">
                <a:solidFill>
                  <a:schemeClr val="accent6"/>
                </a:solidFill>
              </a:rPr>
              <a:t>Taught FFT (Cooley - &gt; URI) to junior or non-DSP engineer</a:t>
            </a:r>
            <a:r>
              <a:rPr lang="en-US" sz="1200" b="1" dirty="0" smtClean="0"/>
              <a:t>]</a:t>
            </a:r>
            <a:endParaRPr lang="en-US" sz="1200" dirty="0"/>
          </a:p>
          <a:p>
            <a:pPr fontAlgn="auto"/>
            <a:r>
              <a:rPr lang="en-US" sz="1200" dirty="0"/>
              <a:t>Familiarity with common RF/HW/FW/SW tools such as oscilloscope, logic analyzer, signal generator, spectrum analyzer, </a:t>
            </a:r>
            <a:r>
              <a:rPr lang="en-US" sz="1200" dirty="0" err="1"/>
              <a:t>Chipscope</a:t>
            </a:r>
            <a:r>
              <a:rPr lang="en-US" sz="1200" dirty="0"/>
              <a:t>, GDB, JTAG,</a:t>
            </a:r>
          </a:p>
          <a:p>
            <a:r>
              <a:rPr lang="en-US" sz="1200" dirty="0"/>
              <a:t>Experience with RF/hardware design and </a:t>
            </a:r>
            <a:r>
              <a:rPr lang="en-US" sz="1200" dirty="0" smtClean="0"/>
              <a:t>debugging </a:t>
            </a:r>
            <a:r>
              <a:rPr lang="en-US" sz="1200" b="1" dirty="0" smtClean="0"/>
              <a:t>[</a:t>
            </a:r>
            <a:r>
              <a:rPr lang="en-US" sz="1200" b="1" dirty="0" smtClean="0">
                <a:solidFill>
                  <a:schemeClr val="accent6"/>
                </a:solidFill>
              </a:rPr>
              <a:t>Rented </a:t>
            </a:r>
            <a:r>
              <a:rPr lang="en-US" sz="1200" b="1" dirty="0" err="1" smtClean="0">
                <a:solidFill>
                  <a:schemeClr val="accent6"/>
                </a:solidFill>
              </a:rPr>
              <a:t>Keysight</a:t>
            </a:r>
            <a:r>
              <a:rPr lang="en-US" sz="1200" b="1" dirty="0" smtClean="0">
                <a:solidFill>
                  <a:schemeClr val="accent6"/>
                </a:solidFill>
              </a:rPr>
              <a:t> UXG and Spectrum Analyzer</a:t>
            </a:r>
            <a:r>
              <a:rPr lang="en-US" sz="1200" b="1" dirty="0" smtClean="0"/>
              <a:t>]</a:t>
            </a:r>
            <a:endParaRPr lang="en-US" sz="1200" dirty="0"/>
          </a:p>
          <a:p>
            <a:r>
              <a:rPr lang="en-US" sz="1200" dirty="0"/>
              <a:t>Ability to read and understand schematic drawings and component </a:t>
            </a:r>
            <a:r>
              <a:rPr lang="en-US" sz="1200" dirty="0" smtClean="0"/>
              <a:t>datasheets </a:t>
            </a:r>
            <a:r>
              <a:rPr lang="en-US" sz="1200" b="1" dirty="0" smtClean="0"/>
              <a:t>[</a:t>
            </a:r>
            <a:r>
              <a:rPr lang="en-US" sz="1200" b="1" dirty="0" smtClean="0">
                <a:solidFill>
                  <a:schemeClr val="accent6"/>
                </a:solidFill>
              </a:rPr>
              <a:t>Architect must be drive the HW design</a:t>
            </a:r>
            <a:r>
              <a:rPr lang="en-US" sz="1200" b="1" dirty="0" smtClean="0"/>
              <a:t>]</a:t>
            </a:r>
            <a:endParaRPr lang="en-US" sz="1200" dirty="0"/>
          </a:p>
          <a:p>
            <a:pPr fontAlgn="auto"/>
            <a:r>
              <a:rPr lang="en-US" sz="1200" dirty="0"/>
              <a:t>Experience working with bootloaders</a:t>
            </a:r>
          </a:p>
          <a:p>
            <a:endParaRPr lang="en-US" sz="1200" dirty="0"/>
          </a:p>
        </p:txBody>
      </p:sp>
    </p:spTree>
    <p:extLst>
      <p:ext uri="{BB962C8B-B14F-4D97-AF65-F5344CB8AC3E}">
        <p14:creationId xmlns:p14="http://schemas.microsoft.com/office/powerpoint/2010/main" val="3661172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50" y="751885"/>
            <a:ext cx="9153150" cy="2123658"/>
          </a:xfrm>
          <a:prstGeom prst="rect">
            <a:avLst/>
          </a:prstGeom>
        </p:spPr>
        <p:txBody>
          <a:bodyPr wrap="square">
            <a:spAutoFit/>
          </a:bodyPr>
          <a:lstStyle/>
          <a:p>
            <a:pPr fontAlgn="auto"/>
            <a:r>
              <a:rPr lang="en-US" sz="1200" b="1" dirty="0"/>
              <a:t>ABOUT SATELLES</a:t>
            </a:r>
            <a:endParaRPr lang="en-US" sz="1200" dirty="0"/>
          </a:p>
          <a:p>
            <a:pPr fontAlgn="auto"/>
            <a:r>
              <a:rPr lang="en-US" sz="1200" dirty="0" err="1"/>
              <a:t>Satelles</a:t>
            </a:r>
            <a:r>
              <a:rPr lang="en-US" sz="1200" dirty="0"/>
              <a:t> provides secure time and location signals from low Earth orbit (LEO) independent of the Global Positioning System (GPS) and other Global Navigation Satellite Systems (GNSS). </a:t>
            </a:r>
            <a:r>
              <a:rPr lang="en-US" sz="1200" dirty="0" err="1"/>
              <a:t>Satelles</a:t>
            </a:r>
            <a:r>
              <a:rPr lang="en-US" sz="1200" dirty="0"/>
              <a:t> created its Satellite Time and Location (STL) service for the purpose of </a:t>
            </a:r>
            <a:r>
              <a:rPr lang="en-US" sz="1200" u="sng" dirty="0"/>
              <a:t>safeguarding against devastating attacks to GPS/GNSS capable</a:t>
            </a:r>
            <a:r>
              <a:rPr lang="en-US" sz="1200" dirty="0"/>
              <a:t> of disrupting or disabling electrical grids, wireless communications networks, financial systems, and other private and public infrastructure in ways that seriously imperil the safety and security of our society. Available anywhere on the planet, the STL service is backed by more than 40 patents and delivers assured positioning, navigation, and timing (PNT) via a cryptographically protected satellite broadcast signal that is stronger and more secure than other solutions. The company offers assured PNT at levels of stability, reliability, and trust required by commercial enterprises and government entities across a range of critical infrastructure, </a:t>
            </a:r>
            <a:r>
              <a:rPr lang="en-US" sz="1200" dirty="0" err="1"/>
              <a:t>IoT</a:t>
            </a:r>
            <a:r>
              <a:rPr lang="en-US" sz="1200" dirty="0"/>
              <a:t>, and cybersecurity applications. </a:t>
            </a:r>
            <a:r>
              <a:rPr lang="en-US" sz="1200" dirty="0" err="1"/>
              <a:t>Satelles</a:t>
            </a:r>
            <a:r>
              <a:rPr lang="en-US" sz="1200" dirty="0"/>
              <a:t> partners with satellite receiver manufacturers to incorporate STL signal support into today’s latest equipment, bringing the benefits of Satellite Time and Location to customers around the world.</a:t>
            </a:r>
          </a:p>
          <a:p>
            <a:endParaRPr lang="en-US" sz="1200" dirty="0"/>
          </a:p>
        </p:txBody>
      </p:sp>
    </p:spTree>
    <p:extLst>
      <p:ext uri="{BB962C8B-B14F-4D97-AF65-F5344CB8AC3E}">
        <p14:creationId xmlns:p14="http://schemas.microsoft.com/office/powerpoint/2010/main" val="73602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6566316" cy="763525"/>
          </a:xfrm>
        </p:spPr>
        <p:txBody>
          <a:bodyPr>
            <a:normAutofit/>
          </a:bodyPr>
          <a:lstStyle/>
          <a:p>
            <a:pPr algn="l"/>
            <a:r>
              <a:rPr lang="en-US" dirty="0" smtClean="0"/>
              <a:t>Agenda</a:t>
            </a:r>
            <a:endParaRPr lang="en-US" dirty="0"/>
          </a:p>
        </p:txBody>
      </p:sp>
      <p:sp>
        <p:nvSpPr>
          <p:cNvPr id="5" name="Content Placeholder 4"/>
          <p:cNvSpPr>
            <a:spLocks noGrp="1"/>
          </p:cNvSpPr>
          <p:nvPr>
            <p:ph idx="1"/>
          </p:nvPr>
        </p:nvSpPr>
        <p:spPr>
          <a:xfrm>
            <a:off x="448966" y="1044700"/>
            <a:ext cx="6566315" cy="3817625"/>
          </a:xfrm>
        </p:spPr>
        <p:txBody>
          <a:bodyPr>
            <a:normAutofit fontScale="85000" lnSpcReduction="20000"/>
          </a:bodyPr>
          <a:lstStyle/>
          <a:p>
            <a:pPr>
              <a:buFont typeface="Wingdings" panose="05000000000000000000" pitchFamily="2" charset="2"/>
              <a:buChar char="ü"/>
            </a:pPr>
            <a:r>
              <a:rPr lang="en-US" dirty="0" smtClean="0"/>
              <a:t>Monostatic Air To Ground </a:t>
            </a:r>
          </a:p>
          <a:p>
            <a:pPr>
              <a:buFont typeface="Wingdings" panose="05000000000000000000" pitchFamily="2" charset="2"/>
              <a:buChar char="ü"/>
            </a:pPr>
            <a:r>
              <a:rPr lang="en-US" dirty="0" err="1" smtClean="0"/>
              <a:t>Bistatic</a:t>
            </a:r>
            <a:r>
              <a:rPr lang="en-US" dirty="0" smtClean="0"/>
              <a:t> Surface To Air </a:t>
            </a:r>
          </a:p>
          <a:p>
            <a:pPr>
              <a:buFont typeface="Wingdings" panose="05000000000000000000" pitchFamily="2" charset="2"/>
              <a:buChar char="ü"/>
            </a:pPr>
            <a:r>
              <a:rPr lang="en-US" dirty="0" smtClean="0"/>
              <a:t>Calibration</a:t>
            </a:r>
          </a:p>
          <a:p>
            <a:pPr>
              <a:buFont typeface="Wingdings" panose="05000000000000000000" pitchFamily="2" charset="2"/>
              <a:buChar char="ü"/>
            </a:pPr>
            <a:r>
              <a:rPr lang="en-US" dirty="0" smtClean="0"/>
              <a:t>ISAR Anechoic Chamber RCS </a:t>
            </a:r>
            <a:endParaRPr lang="en-US" dirty="0"/>
          </a:p>
          <a:p>
            <a:pPr>
              <a:buFont typeface="Wingdings" panose="05000000000000000000" pitchFamily="2" charset="2"/>
              <a:buChar char="ü"/>
            </a:pPr>
            <a:r>
              <a:rPr lang="en-US" dirty="0" smtClean="0"/>
              <a:t>Electronic Warfare</a:t>
            </a:r>
            <a:endParaRPr lang="en-US" dirty="0"/>
          </a:p>
          <a:p>
            <a:pPr>
              <a:buFont typeface="Wingdings" panose="05000000000000000000" pitchFamily="2" charset="2"/>
              <a:buChar char="ü"/>
            </a:pPr>
            <a:r>
              <a:rPr lang="en-US" dirty="0" smtClean="0"/>
              <a:t>Datalink Modeling</a:t>
            </a:r>
          </a:p>
          <a:p>
            <a:pPr>
              <a:buFont typeface="Wingdings" panose="05000000000000000000" pitchFamily="2" charset="2"/>
              <a:buChar char="ü"/>
            </a:pPr>
            <a:r>
              <a:rPr lang="en-US" dirty="0"/>
              <a:t>Laser &amp; LADAR Link Budget, Trade-offs and Feasibility </a:t>
            </a:r>
          </a:p>
          <a:p>
            <a:pPr>
              <a:buFont typeface="Wingdings" panose="05000000000000000000" pitchFamily="2" charset="2"/>
              <a:buChar char="ü"/>
            </a:pPr>
            <a:r>
              <a:rPr lang="en-US" dirty="0" smtClean="0"/>
              <a:t>COTS </a:t>
            </a:r>
            <a:r>
              <a:rPr lang="en-US" dirty="0"/>
              <a:t>Component, Software &amp; Test Tools, Size, Power, Weight &amp; Cost, Calibration</a:t>
            </a:r>
          </a:p>
        </p:txBody>
      </p:sp>
      <p:pic>
        <p:nvPicPr>
          <p:cNvPr id="6" name="Picture 4" descr="Pay It Forward | hc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25888" y="2571750"/>
            <a:ext cx="136550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36426" y="1218285"/>
            <a:ext cx="1403131"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Monostatic Air to Ground Example</a:t>
            </a:r>
            <a:endParaRPr lang="en-US" dirty="0"/>
          </a:p>
        </p:txBody>
      </p:sp>
      <p:pic>
        <p:nvPicPr>
          <p:cNvPr id="2050" name="Picture 2" descr="D:\work_project\STK\MonostaticATG\Platform.bmp"/>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13065" y="738490"/>
            <a:ext cx="453093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work_project\STK\MonostaticATG\Target.bmp"/>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568210"/>
            <a:ext cx="4613066"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work_project\STK\MonostaticATG\AtgScenario.bmp"/>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742950"/>
            <a:ext cx="4613066"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work_project\STK\MonostaticATG\Weapon.bmp"/>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00899" y="2568210"/>
            <a:ext cx="4613066"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38077" y="742950"/>
            <a:ext cx="1054168" cy="369332"/>
          </a:xfrm>
          <a:prstGeom prst="rect">
            <a:avLst/>
          </a:prstGeom>
          <a:noFill/>
        </p:spPr>
        <p:txBody>
          <a:bodyPr wrap="square" rtlCol="0">
            <a:spAutoFit/>
          </a:bodyPr>
          <a:lstStyle/>
          <a:p>
            <a:r>
              <a:rPr lang="en-US" dirty="0" smtClean="0">
                <a:solidFill>
                  <a:schemeClr val="bg1"/>
                </a:solidFill>
              </a:rPr>
              <a:t>Scenario</a:t>
            </a:r>
            <a:endParaRPr lang="en-US" dirty="0">
              <a:solidFill>
                <a:schemeClr val="bg1"/>
              </a:solidFill>
            </a:endParaRPr>
          </a:p>
        </p:txBody>
      </p:sp>
      <p:sp>
        <p:nvSpPr>
          <p:cNvPr id="10" name="TextBox 9"/>
          <p:cNvSpPr txBox="1"/>
          <p:nvPr/>
        </p:nvSpPr>
        <p:spPr>
          <a:xfrm>
            <a:off x="6351448" y="762032"/>
            <a:ext cx="1054168" cy="369332"/>
          </a:xfrm>
          <a:prstGeom prst="rect">
            <a:avLst/>
          </a:prstGeom>
          <a:noFill/>
        </p:spPr>
        <p:txBody>
          <a:bodyPr wrap="square" rtlCol="0">
            <a:spAutoFit/>
          </a:bodyPr>
          <a:lstStyle/>
          <a:p>
            <a:r>
              <a:rPr lang="en-US" dirty="0" smtClean="0">
                <a:solidFill>
                  <a:schemeClr val="bg1"/>
                </a:solidFill>
              </a:rPr>
              <a:t>Platform</a:t>
            </a:r>
            <a:endParaRPr lang="en-US" dirty="0">
              <a:solidFill>
                <a:schemeClr val="bg1"/>
              </a:solidFill>
            </a:endParaRPr>
          </a:p>
        </p:txBody>
      </p:sp>
      <p:sp>
        <p:nvSpPr>
          <p:cNvPr id="11" name="TextBox 10"/>
          <p:cNvSpPr txBox="1"/>
          <p:nvPr/>
        </p:nvSpPr>
        <p:spPr>
          <a:xfrm>
            <a:off x="1779449" y="2567290"/>
            <a:ext cx="1054168" cy="369332"/>
          </a:xfrm>
          <a:prstGeom prst="rect">
            <a:avLst/>
          </a:prstGeom>
          <a:noFill/>
        </p:spPr>
        <p:txBody>
          <a:bodyPr wrap="square" rtlCol="0">
            <a:spAutoFit/>
          </a:bodyPr>
          <a:lstStyle/>
          <a:p>
            <a:r>
              <a:rPr lang="en-US" dirty="0" smtClean="0">
                <a:solidFill>
                  <a:schemeClr val="bg1"/>
                </a:solidFill>
              </a:rPr>
              <a:t>Target</a:t>
            </a:r>
            <a:endParaRPr lang="en-US" dirty="0">
              <a:solidFill>
                <a:schemeClr val="bg1"/>
              </a:solidFill>
            </a:endParaRPr>
          </a:p>
        </p:txBody>
      </p:sp>
      <p:sp>
        <p:nvSpPr>
          <p:cNvPr id="12" name="TextBox 11"/>
          <p:cNvSpPr txBox="1"/>
          <p:nvPr/>
        </p:nvSpPr>
        <p:spPr>
          <a:xfrm>
            <a:off x="6380348" y="2571750"/>
            <a:ext cx="1054168" cy="369332"/>
          </a:xfrm>
          <a:prstGeom prst="rect">
            <a:avLst/>
          </a:prstGeom>
          <a:noFill/>
        </p:spPr>
        <p:txBody>
          <a:bodyPr wrap="square" rtlCol="0">
            <a:spAutoFit/>
          </a:bodyPr>
          <a:lstStyle/>
          <a:p>
            <a:r>
              <a:rPr lang="en-US" dirty="0" smtClean="0">
                <a:solidFill>
                  <a:schemeClr val="bg1"/>
                </a:solidFill>
              </a:rPr>
              <a:t>Weapons</a:t>
            </a:r>
            <a:endParaRPr lang="en-US" dirty="0">
              <a:solidFill>
                <a:schemeClr val="bg1"/>
              </a:solidFill>
            </a:endParaRPr>
          </a:p>
        </p:txBody>
      </p:sp>
    </p:spTree>
    <p:extLst>
      <p:ext uri="{BB962C8B-B14F-4D97-AF65-F5344CB8AC3E}">
        <p14:creationId xmlns:p14="http://schemas.microsoft.com/office/powerpoint/2010/main" val="29528155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Radiometry</a:t>
            </a:r>
            <a:endParaRPr lang="en-US" dirty="0"/>
          </a:p>
        </p:txBody>
      </p:sp>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555" y="724205"/>
            <a:ext cx="4898572"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descr="D:\work_project\STK\MonostaticATG\Beam.bmp"/>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19295" y="724205"/>
            <a:ext cx="4613066"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612" y="3166110"/>
            <a:ext cx="2145453" cy="64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1323" y="2624320"/>
            <a:ext cx="5502677" cy="192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8" descr="\Delta f={\frac  {2\Delta v}{c}}f_{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1766" y="3824950"/>
            <a:ext cx="196215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47636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4" name="Picture 18" descr="https://upload.wikimedia.org/wikipedia/commons/e/eb/Chirp_befo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415" y="923934"/>
            <a:ext cx="243693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https://upload.wikimedia.org/wikipedia/commons/f/ff/Chirp_comp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1875" y="891995"/>
            <a:ext cx="2436930"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t>Radar Signal Processing</a:t>
            </a:r>
            <a:endParaRPr lang="en-US" dirty="0"/>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040" y="2704205"/>
            <a:ext cx="284879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descr="Modeling Maritime Radar Scatter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7655" y="2752734"/>
            <a:ext cx="3930313" cy="2286000"/>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5" descr="http://www.techplayon.com/wp-content/uploads/2017/08/sup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235" y="891995"/>
            <a:ext cx="3427750" cy="1828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2325" y="805235"/>
            <a:ext cx="1801070" cy="369332"/>
          </a:xfrm>
          <a:prstGeom prst="rect">
            <a:avLst/>
          </a:prstGeom>
        </p:spPr>
        <p:txBody>
          <a:bodyPr wrap="none">
            <a:spAutoFit/>
          </a:bodyPr>
          <a:lstStyle/>
          <a:p>
            <a:r>
              <a:rPr lang="en-US" dirty="0" err="1"/>
              <a:t>superheterodyne</a:t>
            </a:r>
            <a:endParaRPr lang="en-US" dirty="0"/>
          </a:p>
        </p:txBody>
      </p:sp>
      <p:sp>
        <p:nvSpPr>
          <p:cNvPr id="6" name="Rectangle 5"/>
          <p:cNvSpPr/>
          <p:nvPr/>
        </p:nvSpPr>
        <p:spPr>
          <a:xfrm>
            <a:off x="4581161" y="675368"/>
            <a:ext cx="1956177" cy="369332"/>
          </a:xfrm>
          <a:prstGeom prst="rect">
            <a:avLst/>
          </a:prstGeom>
        </p:spPr>
        <p:txBody>
          <a:bodyPr wrap="none">
            <a:spAutoFit/>
          </a:bodyPr>
          <a:lstStyle/>
          <a:p>
            <a:r>
              <a:rPr lang="en-US" dirty="0" smtClean="0"/>
              <a:t>Pulse Compression</a:t>
            </a:r>
            <a:endParaRPr lang="en-US" dirty="0"/>
          </a:p>
        </p:txBody>
      </p:sp>
      <p:sp>
        <p:nvSpPr>
          <p:cNvPr id="20" name="Rectangle 19"/>
          <p:cNvSpPr/>
          <p:nvPr/>
        </p:nvSpPr>
        <p:spPr>
          <a:xfrm>
            <a:off x="3415996" y="2660533"/>
            <a:ext cx="3348737" cy="338554"/>
          </a:xfrm>
          <a:prstGeom prst="rect">
            <a:avLst/>
          </a:prstGeom>
        </p:spPr>
        <p:txBody>
          <a:bodyPr wrap="none">
            <a:spAutoFit/>
          </a:bodyPr>
          <a:lstStyle/>
          <a:p>
            <a:r>
              <a:rPr lang="en-US" sz="1600" dirty="0" smtClean="0"/>
              <a:t>Radar Doppler with Main Lobe Clutter</a:t>
            </a:r>
            <a:endParaRPr lang="en-US" sz="1600" dirty="0"/>
          </a:p>
        </p:txBody>
      </p:sp>
      <p:pic>
        <p:nvPicPr>
          <p:cNvPr id="4117"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3395" y="989901"/>
            <a:ext cx="1536523" cy="3908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72055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Bistatic</a:t>
            </a:r>
            <a:r>
              <a:rPr lang="en-US" dirty="0" smtClean="0"/>
              <a:t> (Semi-Active) Surface to Air Example</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13065" y="754770"/>
            <a:ext cx="4530935" cy="17962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0" y="2568210"/>
            <a:ext cx="461306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0" y="742950"/>
            <a:ext cx="461306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600899" y="2568210"/>
            <a:ext cx="4613065"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38077" y="742950"/>
            <a:ext cx="1054168" cy="369332"/>
          </a:xfrm>
          <a:prstGeom prst="rect">
            <a:avLst/>
          </a:prstGeom>
          <a:noFill/>
        </p:spPr>
        <p:txBody>
          <a:bodyPr wrap="square" rtlCol="0">
            <a:spAutoFit/>
          </a:bodyPr>
          <a:lstStyle/>
          <a:p>
            <a:r>
              <a:rPr lang="en-US" dirty="0" smtClean="0">
                <a:solidFill>
                  <a:schemeClr val="bg1"/>
                </a:solidFill>
              </a:rPr>
              <a:t>Scenario</a:t>
            </a:r>
            <a:endParaRPr lang="en-US" dirty="0">
              <a:solidFill>
                <a:schemeClr val="bg1"/>
              </a:solidFill>
            </a:endParaRPr>
          </a:p>
        </p:txBody>
      </p:sp>
      <p:sp>
        <p:nvSpPr>
          <p:cNvPr id="10" name="TextBox 9"/>
          <p:cNvSpPr txBox="1"/>
          <p:nvPr/>
        </p:nvSpPr>
        <p:spPr>
          <a:xfrm>
            <a:off x="6351448" y="762032"/>
            <a:ext cx="1054168" cy="369332"/>
          </a:xfrm>
          <a:prstGeom prst="rect">
            <a:avLst/>
          </a:prstGeom>
          <a:noFill/>
        </p:spPr>
        <p:txBody>
          <a:bodyPr wrap="square" rtlCol="0">
            <a:spAutoFit/>
          </a:bodyPr>
          <a:lstStyle/>
          <a:p>
            <a:r>
              <a:rPr lang="en-US" dirty="0" smtClean="0">
                <a:solidFill>
                  <a:schemeClr val="bg1"/>
                </a:solidFill>
              </a:rPr>
              <a:t>Platform</a:t>
            </a:r>
            <a:endParaRPr lang="en-US" dirty="0">
              <a:solidFill>
                <a:schemeClr val="bg1"/>
              </a:solidFill>
            </a:endParaRPr>
          </a:p>
        </p:txBody>
      </p:sp>
      <p:sp>
        <p:nvSpPr>
          <p:cNvPr id="11" name="TextBox 10"/>
          <p:cNvSpPr txBox="1"/>
          <p:nvPr/>
        </p:nvSpPr>
        <p:spPr>
          <a:xfrm>
            <a:off x="1779449" y="2567290"/>
            <a:ext cx="1054168" cy="369332"/>
          </a:xfrm>
          <a:prstGeom prst="rect">
            <a:avLst/>
          </a:prstGeom>
          <a:noFill/>
        </p:spPr>
        <p:txBody>
          <a:bodyPr wrap="square" rtlCol="0">
            <a:spAutoFit/>
          </a:bodyPr>
          <a:lstStyle/>
          <a:p>
            <a:r>
              <a:rPr lang="en-US" dirty="0" smtClean="0">
                <a:solidFill>
                  <a:schemeClr val="bg1"/>
                </a:solidFill>
              </a:rPr>
              <a:t>Target</a:t>
            </a:r>
            <a:endParaRPr lang="en-US" dirty="0">
              <a:solidFill>
                <a:schemeClr val="bg1"/>
              </a:solidFill>
            </a:endParaRPr>
          </a:p>
        </p:txBody>
      </p:sp>
      <p:sp>
        <p:nvSpPr>
          <p:cNvPr id="12" name="TextBox 11"/>
          <p:cNvSpPr txBox="1"/>
          <p:nvPr/>
        </p:nvSpPr>
        <p:spPr>
          <a:xfrm>
            <a:off x="6380348" y="2571750"/>
            <a:ext cx="1054168" cy="369332"/>
          </a:xfrm>
          <a:prstGeom prst="rect">
            <a:avLst/>
          </a:prstGeom>
          <a:noFill/>
        </p:spPr>
        <p:txBody>
          <a:bodyPr wrap="square" rtlCol="0">
            <a:spAutoFit/>
          </a:bodyPr>
          <a:lstStyle/>
          <a:p>
            <a:r>
              <a:rPr lang="en-US" dirty="0" smtClean="0">
                <a:solidFill>
                  <a:schemeClr val="bg1"/>
                </a:solidFill>
              </a:rPr>
              <a:t>Weapons</a:t>
            </a:r>
            <a:endParaRPr lang="en-US" dirty="0">
              <a:solidFill>
                <a:schemeClr val="bg1"/>
              </a:solidFill>
            </a:endParaRPr>
          </a:p>
        </p:txBody>
      </p:sp>
    </p:spTree>
    <p:extLst>
      <p:ext uri="{BB962C8B-B14F-4D97-AF65-F5344CB8AC3E}">
        <p14:creationId xmlns:p14="http://schemas.microsoft.com/office/powerpoint/2010/main" val="826832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311" y="1664130"/>
            <a:ext cx="122872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sz="2800" dirty="0" smtClean="0"/>
              <a:t>Inverse Synthetic Aperture Radar </a:t>
            </a:r>
            <a:br>
              <a:rPr lang="en-US" sz="2800" dirty="0" smtClean="0"/>
            </a:br>
            <a:r>
              <a:rPr lang="en-US" sz="2800" dirty="0" smtClean="0"/>
              <a:t>Anechoic </a:t>
            </a:r>
            <a:r>
              <a:rPr lang="en-US" sz="2800" dirty="0"/>
              <a:t>Chamber </a:t>
            </a:r>
            <a:r>
              <a:rPr lang="en-US" sz="2800" dirty="0" smtClean="0"/>
              <a:t>Radar Cross Section Experience </a:t>
            </a:r>
            <a:endParaRPr lang="en-US" sz="2800" dirty="0"/>
          </a:p>
        </p:txBody>
      </p:sp>
      <p:sp>
        <p:nvSpPr>
          <p:cNvPr id="40" name="Flowchart: Sort 39"/>
          <p:cNvSpPr/>
          <p:nvPr/>
        </p:nvSpPr>
        <p:spPr>
          <a:xfrm>
            <a:off x="1267969" y="7453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Sort 51"/>
          <p:cNvSpPr/>
          <p:nvPr/>
        </p:nvSpPr>
        <p:spPr>
          <a:xfrm>
            <a:off x="1420369" y="8977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Sort 53"/>
          <p:cNvSpPr/>
          <p:nvPr/>
        </p:nvSpPr>
        <p:spPr>
          <a:xfrm>
            <a:off x="1584959" y="7453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Sort 54"/>
          <p:cNvSpPr/>
          <p:nvPr/>
        </p:nvSpPr>
        <p:spPr>
          <a:xfrm>
            <a:off x="2501189" y="7453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Sort 55"/>
          <p:cNvSpPr/>
          <p:nvPr/>
        </p:nvSpPr>
        <p:spPr>
          <a:xfrm>
            <a:off x="2043074" y="7453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Sort 56"/>
          <p:cNvSpPr/>
          <p:nvPr/>
        </p:nvSpPr>
        <p:spPr>
          <a:xfrm>
            <a:off x="2987344" y="7453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Sort 57"/>
          <p:cNvSpPr/>
          <p:nvPr/>
        </p:nvSpPr>
        <p:spPr>
          <a:xfrm>
            <a:off x="3903574" y="7453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Sort 58"/>
          <p:cNvSpPr/>
          <p:nvPr/>
        </p:nvSpPr>
        <p:spPr>
          <a:xfrm>
            <a:off x="3445459" y="7453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Sort 59"/>
          <p:cNvSpPr/>
          <p:nvPr/>
        </p:nvSpPr>
        <p:spPr>
          <a:xfrm>
            <a:off x="1737359" y="8977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Sort 60"/>
          <p:cNvSpPr/>
          <p:nvPr/>
        </p:nvSpPr>
        <p:spPr>
          <a:xfrm>
            <a:off x="2653589" y="8977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Sort 61"/>
          <p:cNvSpPr/>
          <p:nvPr/>
        </p:nvSpPr>
        <p:spPr>
          <a:xfrm>
            <a:off x="2195474" y="8977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Sort 62"/>
          <p:cNvSpPr/>
          <p:nvPr/>
        </p:nvSpPr>
        <p:spPr>
          <a:xfrm>
            <a:off x="3139744" y="8977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Sort 63"/>
          <p:cNvSpPr/>
          <p:nvPr/>
        </p:nvSpPr>
        <p:spPr>
          <a:xfrm>
            <a:off x="4055974" y="8977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Sort 64"/>
          <p:cNvSpPr/>
          <p:nvPr/>
        </p:nvSpPr>
        <p:spPr>
          <a:xfrm>
            <a:off x="3597859" y="897782"/>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Sort 69"/>
          <p:cNvSpPr/>
          <p:nvPr/>
        </p:nvSpPr>
        <p:spPr>
          <a:xfrm>
            <a:off x="1420369" y="28860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Sort 75"/>
          <p:cNvSpPr/>
          <p:nvPr/>
        </p:nvSpPr>
        <p:spPr>
          <a:xfrm>
            <a:off x="1572769" y="30384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Sort 77"/>
          <p:cNvSpPr/>
          <p:nvPr/>
        </p:nvSpPr>
        <p:spPr>
          <a:xfrm>
            <a:off x="1737359" y="28860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Sort 78"/>
          <p:cNvSpPr/>
          <p:nvPr/>
        </p:nvSpPr>
        <p:spPr>
          <a:xfrm>
            <a:off x="2653589" y="28860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Sort 79"/>
          <p:cNvSpPr/>
          <p:nvPr/>
        </p:nvSpPr>
        <p:spPr>
          <a:xfrm>
            <a:off x="2195474" y="28860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Sort 80"/>
          <p:cNvSpPr/>
          <p:nvPr/>
        </p:nvSpPr>
        <p:spPr>
          <a:xfrm>
            <a:off x="3139744" y="28860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Sort 81"/>
          <p:cNvSpPr/>
          <p:nvPr/>
        </p:nvSpPr>
        <p:spPr>
          <a:xfrm>
            <a:off x="4055974" y="28860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Sort 82"/>
          <p:cNvSpPr/>
          <p:nvPr/>
        </p:nvSpPr>
        <p:spPr>
          <a:xfrm>
            <a:off x="3597859" y="28860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Sort 83"/>
          <p:cNvSpPr/>
          <p:nvPr/>
        </p:nvSpPr>
        <p:spPr>
          <a:xfrm>
            <a:off x="1889759" y="30384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Sort 84"/>
          <p:cNvSpPr/>
          <p:nvPr/>
        </p:nvSpPr>
        <p:spPr>
          <a:xfrm>
            <a:off x="2805989" y="30384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Sort 85"/>
          <p:cNvSpPr/>
          <p:nvPr/>
        </p:nvSpPr>
        <p:spPr>
          <a:xfrm>
            <a:off x="2347874" y="30384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Sort 86"/>
          <p:cNvSpPr/>
          <p:nvPr/>
        </p:nvSpPr>
        <p:spPr>
          <a:xfrm>
            <a:off x="3292144" y="30384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Sort 87"/>
          <p:cNvSpPr/>
          <p:nvPr/>
        </p:nvSpPr>
        <p:spPr>
          <a:xfrm>
            <a:off x="4208374" y="30384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Sort 88"/>
          <p:cNvSpPr/>
          <p:nvPr/>
        </p:nvSpPr>
        <p:spPr>
          <a:xfrm>
            <a:off x="3750259" y="3038475"/>
            <a:ext cx="458115" cy="763525"/>
          </a:xfrm>
          <a:prstGeom prst="flowChartSo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Manual Operation 31"/>
          <p:cNvSpPr/>
          <p:nvPr/>
        </p:nvSpPr>
        <p:spPr>
          <a:xfrm rot="10800000">
            <a:off x="3597859" y="2029130"/>
            <a:ext cx="638555" cy="1221640"/>
          </a:xfrm>
          <a:prstGeom prst="flowChartManualOperat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p:nvSpPr>
        <p:spPr>
          <a:xfrm rot="16200000">
            <a:off x="1307599" y="2031176"/>
            <a:ext cx="305410" cy="399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365195" y="1591598"/>
            <a:ext cx="1957587" cy="369332"/>
          </a:xfrm>
          <a:prstGeom prst="rect">
            <a:avLst/>
          </a:prstGeom>
        </p:spPr>
        <p:txBody>
          <a:bodyPr wrap="none">
            <a:spAutoFit/>
          </a:bodyPr>
          <a:lstStyle/>
          <a:p>
            <a:r>
              <a:rPr lang="en-US" dirty="0"/>
              <a:t>Anechoic Chamber</a:t>
            </a:r>
          </a:p>
        </p:txBody>
      </p:sp>
      <p:sp>
        <p:nvSpPr>
          <p:cNvPr id="36" name="Rectangle 35"/>
          <p:cNvSpPr/>
          <p:nvPr/>
        </p:nvSpPr>
        <p:spPr>
          <a:xfrm>
            <a:off x="1670605" y="2230829"/>
            <a:ext cx="1969620" cy="646331"/>
          </a:xfrm>
          <a:prstGeom prst="rect">
            <a:avLst/>
          </a:prstGeom>
        </p:spPr>
        <p:txBody>
          <a:bodyPr wrap="square">
            <a:spAutoFit/>
          </a:bodyPr>
          <a:lstStyle/>
          <a:p>
            <a:r>
              <a:rPr lang="en-US" dirty="0" smtClean="0"/>
              <a:t>Rotation Column with Target Model</a:t>
            </a:r>
            <a:endParaRPr lang="en-US" dirty="0"/>
          </a:p>
        </p:txBody>
      </p:sp>
      <p:sp>
        <p:nvSpPr>
          <p:cNvPr id="90" name="Flowchart: Predefined Process 89"/>
          <p:cNvSpPr/>
          <p:nvPr/>
        </p:nvSpPr>
        <p:spPr>
          <a:xfrm>
            <a:off x="46329" y="1842360"/>
            <a:ext cx="1221640" cy="77744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17380" y="2621332"/>
            <a:ext cx="1969620" cy="1200329"/>
          </a:xfrm>
          <a:prstGeom prst="rect">
            <a:avLst/>
          </a:prstGeom>
        </p:spPr>
        <p:txBody>
          <a:bodyPr wrap="square">
            <a:spAutoFit/>
          </a:bodyPr>
          <a:lstStyle/>
          <a:p>
            <a:r>
              <a:rPr lang="en-US" dirty="0" smtClean="0"/>
              <a:t>Antenna, RF data collection test equipment and control room</a:t>
            </a:r>
            <a:endParaRPr lang="en-US" dirty="0"/>
          </a:p>
        </p:txBody>
      </p:sp>
      <p:pic>
        <p:nvPicPr>
          <p:cNvPr id="91" name="Picture 6" descr="http://goletastar.com/pd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7410" y="739290"/>
            <a:ext cx="4281839" cy="3200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9" name="TextBox 98">
                <a:extLst>
                  <a:ext uri="{FF2B5EF4-FFF2-40B4-BE49-F238E27FC236}">
                    <a16:creationId xmlns="" xmlns:a16="http://schemas.microsoft.com/office/drawing/2014/main" id="{97C0E593-A7FA-8648-A99D-842FBE7A13F5}"/>
                  </a:ext>
                </a:extLst>
              </p:cNvPr>
              <p:cNvSpPr txBox="1"/>
              <p:nvPr/>
            </p:nvSpPr>
            <p:spPr>
              <a:xfrm>
                <a:off x="173042" y="4049853"/>
                <a:ext cx="968214" cy="47654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𝑹</m:t>
                      </m:r>
                      <m:r>
                        <a:rPr lang="en-US" sz="1800" b="1" i="1" smtClean="0">
                          <a:latin typeface="Cambria Math" panose="02040503050406030204" pitchFamily="18" charset="0"/>
                          <a:ea typeface="Cambria Math" panose="02040503050406030204" pitchFamily="18" charset="0"/>
                        </a:rPr>
                        <m:t>=</m:t>
                      </m:r>
                      <m:f>
                        <m:fPr>
                          <m:ctrlPr>
                            <a:rPr lang="en-US" sz="1800" b="1" i="1" smtClean="0">
                              <a:latin typeface="Cambria Math"/>
                              <a:ea typeface="Cambria Math" panose="02040503050406030204" pitchFamily="18" charset="0"/>
                            </a:rPr>
                          </m:ctrlPr>
                        </m:fPr>
                        <m:num>
                          <m:r>
                            <a:rPr lang="en-US" sz="1800" b="1" i="1" smtClean="0">
                              <a:latin typeface="Cambria Math" panose="02040503050406030204" pitchFamily="18" charset="0"/>
                              <a:ea typeface="Cambria Math" panose="02040503050406030204" pitchFamily="18" charset="0"/>
                            </a:rPr>
                            <m:t>𝒄</m:t>
                          </m:r>
                        </m:num>
                        <m:den>
                          <m:r>
                            <a:rPr lang="en-US" sz="1800" b="1" i="1" smtClean="0">
                              <a:latin typeface="Cambria Math" panose="02040503050406030204" pitchFamily="18" charset="0"/>
                              <a:ea typeface="Cambria Math" panose="02040503050406030204" pitchFamily="18" charset="0"/>
                            </a:rPr>
                            <m:t>𝟐</m:t>
                          </m:r>
                          <m:r>
                            <a:rPr lang="en-US" sz="1800" b="1" i="1" smtClean="0">
                              <a:latin typeface="Cambria Math" panose="02040503050406030204" pitchFamily="18" charset="0"/>
                              <a:ea typeface="Cambria Math" panose="02040503050406030204" pitchFamily="18" charset="0"/>
                            </a:rPr>
                            <m:t>𝑩</m:t>
                          </m:r>
                        </m:den>
                      </m:f>
                    </m:oMath>
                  </m:oMathPara>
                </a14:m>
                <a:endParaRPr lang="en-US" sz="1800" b="1" dirty="0"/>
              </a:p>
            </p:txBody>
          </p:sp>
        </mc:Choice>
        <mc:Fallback xmlns="">
          <p:sp>
            <p:nvSpPr>
              <p:cNvPr id="99" name="TextBox 98">
                <a:extLst>
                  <a:ext uri="{FF2B5EF4-FFF2-40B4-BE49-F238E27FC236}">
                    <a16:creationId xmlns:a16="http://schemas.microsoft.com/office/drawing/2014/main" xmlns:a14="http://schemas.microsoft.com/office/drawing/2010/main" xmlns="" id="{97C0E593-A7FA-8648-A99D-842FBE7A13F5}"/>
                  </a:ext>
                </a:extLst>
              </p:cNvPr>
              <p:cNvSpPr txBox="1">
                <a:spLocks noRot="1" noChangeAspect="1" noMove="1" noResize="1" noEditPoints="1" noAdjustHandles="1" noChangeArrowheads="1" noChangeShapeType="1" noTextEdit="1"/>
              </p:cNvSpPr>
              <p:nvPr/>
            </p:nvSpPr>
            <p:spPr>
              <a:xfrm>
                <a:off x="173042" y="4049853"/>
                <a:ext cx="968214" cy="47654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 xmlns:a16="http://schemas.microsoft.com/office/drawing/2014/main" id="{AA7EECBA-8BBC-C443-8D94-9DC16D1059F1}"/>
                  </a:ext>
                </a:extLst>
              </p:cNvPr>
              <p:cNvSpPr txBox="1"/>
              <p:nvPr/>
            </p:nvSpPr>
            <p:spPr>
              <a:xfrm>
                <a:off x="1573509" y="4063647"/>
                <a:ext cx="1243930" cy="52687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𝑿𝑹</m:t>
                      </m:r>
                      <m:r>
                        <a:rPr lang="en-US" sz="1800" b="1" i="1" smtClean="0">
                          <a:latin typeface="Cambria Math" panose="02040503050406030204" pitchFamily="18" charset="0"/>
                          <a:ea typeface="Cambria Math" panose="02040503050406030204" pitchFamily="18" charset="0"/>
                        </a:rPr>
                        <m:t>=</m:t>
                      </m:r>
                      <m:f>
                        <m:fPr>
                          <m:ctrlPr>
                            <a:rPr lang="en-US" sz="1800" b="1" i="1" smtClean="0">
                              <a:latin typeface="Cambria Math"/>
                              <a:ea typeface="Cambria Math" panose="02040503050406030204" pitchFamily="18" charset="0"/>
                            </a:rPr>
                          </m:ctrlPr>
                        </m:fPr>
                        <m:num>
                          <m:r>
                            <a:rPr lang="en-US" sz="1800" b="1" i="1" smtClean="0">
                              <a:latin typeface="Cambria Math" panose="02040503050406030204" pitchFamily="18" charset="0"/>
                              <a:ea typeface="Cambria Math" panose="02040503050406030204" pitchFamily="18" charset="0"/>
                            </a:rPr>
                            <m:t>𝝀</m:t>
                          </m:r>
                        </m:num>
                        <m:den>
                          <m:r>
                            <a:rPr lang="en-US" sz="1800" b="1" i="1" smtClean="0">
                              <a:latin typeface="Cambria Math" panose="02040503050406030204" pitchFamily="18" charset="0"/>
                              <a:ea typeface="Cambria Math" panose="02040503050406030204" pitchFamily="18" charset="0"/>
                            </a:rPr>
                            <m:t>𝟐</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𝜽</m:t>
                          </m:r>
                        </m:den>
                      </m:f>
                    </m:oMath>
                  </m:oMathPara>
                </a14:m>
                <a:endParaRPr lang="en-US" sz="1800" b="1" dirty="0"/>
              </a:p>
            </p:txBody>
          </p:sp>
        </mc:Choice>
        <mc:Fallback xmlns="">
          <p:sp>
            <p:nvSpPr>
              <p:cNvPr id="100" name="TextBox 99">
                <a:extLst>
                  <a:ext uri="{FF2B5EF4-FFF2-40B4-BE49-F238E27FC236}">
                    <a16:creationId xmlns:a16="http://schemas.microsoft.com/office/drawing/2014/main" xmlns:a14="http://schemas.microsoft.com/office/drawing/2010/main" xmlns="" id="{AA7EECBA-8BBC-C443-8D94-9DC16D1059F1}"/>
                  </a:ext>
                </a:extLst>
              </p:cNvPr>
              <p:cNvSpPr txBox="1">
                <a:spLocks noRot="1" noChangeAspect="1" noMove="1" noResize="1" noEditPoints="1" noAdjustHandles="1" noChangeArrowheads="1" noChangeShapeType="1" noTextEdit="1"/>
              </p:cNvSpPr>
              <p:nvPr/>
            </p:nvSpPr>
            <p:spPr>
              <a:xfrm>
                <a:off x="1573509" y="4063647"/>
                <a:ext cx="1243930" cy="526876"/>
              </a:xfrm>
              <a:prstGeom prst="rect">
                <a:avLst/>
              </a:prstGeom>
              <a:blipFill rotWithShape="1">
                <a:blip r:embed="rId6"/>
                <a:stretch>
                  <a:fillRect/>
                </a:stretch>
              </a:blipFill>
            </p:spPr>
            <p:txBody>
              <a:bodyPr/>
              <a:lstStyle/>
              <a:p>
                <a:r>
                  <a:rPr lang="en-US">
                    <a:noFill/>
                  </a:rPr>
                  <a:t> </a:t>
                </a:r>
              </a:p>
            </p:txBody>
          </p:sp>
        </mc:Fallback>
      </mc:AlternateContent>
      <p:sp>
        <p:nvSpPr>
          <p:cNvPr id="101" name="TextBox 100">
            <a:extLst>
              <a:ext uri="{FF2B5EF4-FFF2-40B4-BE49-F238E27FC236}">
                <a16:creationId xmlns="" xmlns:a16="http://schemas.microsoft.com/office/drawing/2014/main" id="{2E5318D7-28BA-D34B-A69E-7C516C29F900}"/>
              </a:ext>
            </a:extLst>
          </p:cNvPr>
          <p:cNvSpPr txBox="1"/>
          <p:nvPr/>
        </p:nvSpPr>
        <p:spPr>
          <a:xfrm>
            <a:off x="-520" y="3822896"/>
            <a:ext cx="1494320" cy="276999"/>
          </a:xfrm>
          <a:prstGeom prst="rect">
            <a:avLst/>
          </a:prstGeom>
          <a:noFill/>
        </p:spPr>
        <p:txBody>
          <a:bodyPr wrap="none" rtlCol="0">
            <a:spAutoFit/>
          </a:bodyPr>
          <a:lstStyle/>
          <a:p>
            <a:pPr algn="ctr"/>
            <a:r>
              <a:rPr lang="en-US" sz="1200" b="1" i="1" dirty="0"/>
              <a:t>Range resolution:</a:t>
            </a:r>
          </a:p>
        </p:txBody>
      </p:sp>
      <p:sp>
        <p:nvSpPr>
          <p:cNvPr id="102" name="TextBox 101">
            <a:extLst>
              <a:ext uri="{FF2B5EF4-FFF2-40B4-BE49-F238E27FC236}">
                <a16:creationId xmlns="" xmlns:a16="http://schemas.microsoft.com/office/drawing/2014/main" id="{AA89B19F-E674-B84A-B9B7-F6643B000072}"/>
              </a:ext>
            </a:extLst>
          </p:cNvPr>
          <p:cNvSpPr txBox="1"/>
          <p:nvPr/>
        </p:nvSpPr>
        <p:spPr>
          <a:xfrm>
            <a:off x="1334002" y="3832914"/>
            <a:ext cx="1980030" cy="276999"/>
          </a:xfrm>
          <a:prstGeom prst="rect">
            <a:avLst/>
          </a:prstGeom>
          <a:noFill/>
        </p:spPr>
        <p:txBody>
          <a:bodyPr wrap="none" rtlCol="0">
            <a:spAutoFit/>
          </a:bodyPr>
          <a:lstStyle/>
          <a:p>
            <a:pPr algn="ctr"/>
            <a:r>
              <a:rPr lang="en-US" sz="1200" b="1" i="1" dirty="0"/>
              <a:t>Cross-Range resolution:</a:t>
            </a:r>
          </a:p>
        </p:txBody>
      </p:sp>
      <p:sp>
        <p:nvSpPr>
          <p:cNvPr id="94" name="Rectangle 93"/>
          <p:cNvSpPr/>
          <p:nvPr/>
        </p:nvSpPr>
        <p:spPr>
          <a:xfrm>
            <a:off x="24688" y="4497169"/>
            <a:ext cx="9162300" cy="646331"/>
          </a:xfrm>
          <a:prstGeom prst="rect">
            <a:avLst/>
          </a:prstGeom>
        </p:spPr>
        <p:txBody>
          <a:bodyPr wrap="square">
            <a:spAutoFit/>
          </a:bodyPr>
          <a:lstStyle/>
          <a:p>
            <a:r>
              <a:rPr lang="en-US" b="1" dirty="0"/>
              <a:t>SAR vs. </a:t>
            </a:r>
            <a:r>
              <a:rPr lang="en-US" b="1" dirty="0" smtClean="0"/>
              <a:t>ISAR: Imaged </a:t>
            </a:r>
            <a:r>
              <a:rPr lang="en-US" b="1" dirty="0"/>
              <a:t>target remains </a:t>
            </a:r>
            <a:r>
              <a:rPr lang="en-US" b="1" dirty="0" smtClean="0"/>
              <a:t>stationary, Radar </a:t>
            </a:r>
            <a:r>
              <a:rPr lang="en-US" b="1" dirty="0"/>
              <a:t>is on a moving </a:t>
            </a:r>
            <a:r>
              <a:rPr lang="en-US" b="1" dirty="0" smtClean="0"/>
              <a:t>platform, Cross-Range </a:t>
            </a:r>
            <a:r>
              <a:rPr lang="en-US" b="1" dirty="0"/>
              <a:t>resolution obtained by </a:t>
            </a:r>
            <a:r>
              <a:rPr lang="en-US" b="1" dirty="0" smtClean="0"/>
              <a:t>motion of </a:t>
            </a:r>
            <a:r>
              <a:rPr lang="en-US" b="1" dirty="0"/>
              <a:t>radar relative to the </a:t>
            </a:r>
            <a:r>
              <a:rPr lang="en-US" b="1" dirty="0" smtClean="0"/>
              <a:t>target </a:t>
            </a:r>
            <a:r>
              <a:rPr lang="en-US" b="1" dirty="0"/>
              <a:t>(opposite for ISAR</a:t>
            </a:r>
            <a:r>
              <a:rPr lang="en-US" b="1" dirty="0" smtClean="0"/>
              <a:t>)</a:t>
            </a:r>
            <a:endParaRPr lang="en-US" b="1" dirty="0"/>
          </a:p>
        </p:txBody>
      </p:sp>
    </p:spTree>
    <p:extLst>
      <p:ext uri="{BB962C8B-B14F-4D97-AF65-F5344CB8AC3E}">
        <p14:creationId xmlns:p14="http://schemas.microsoft.com/office/powerpoint/2010/main" val="36678879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785" y="-11881"/>
            <a:ext cx="6871725" cy="5153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1570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2179</Words>
  <Application>Microsoft Office PowerPoint</Application>
  <PresentationFormat>On-screen Show (16:9)</PresentationFormat>
  <Paragraphs>338</Paragraphs>
  <Slides>25</Slides>
  <Notes>17</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Chatterpaul Joseph</vt:lpstr>
      <vt:lpstr>Who am I?</vt:lpstr>
      <vt:lpstr>Agenda</vt:lpstr>
      <vt:lpstr>Monostatic Air to Ground Example</vt:lpstr>
      <vt:lpstr>Radiometry</vt:lpstr>
      <vt:lpstr>Radar Signal Processing</vt:lpstr>
      <vt:lpstr>Bistatic (Semi-Active) Surface to Air Example</vt:lpstr>
      <vt:lpstr>Inverse Synthetic Aperture Radar  Anechoic Chamber Radar Cross Section Experience </vt:lpstr>
      <vt:lpstr>PowerPoint Presentation</vt:lpstr>
      <vt:lpstr>Calibration Optimization Using Design of Experiments (DOE)</vt:lpstr>
      <vt:lpstr>Electronics Warfare [Radar Warning Receiver + Jammer]</vt:lpstr>
      <vt:lpstr>Laser 101</vt:lpstr>
      <vt:lpstr>A Laser Performance Example: Power on Target</vt:lpstr>
      <vt:lpstr>A Laser Performance Example: Detect Target</vt:lpstr>
      <vt:lpstr>Commercial Off The Self Laser Challenges</vt:lpstr>
      <vt:lpstr>RF Rectangular Antenna Phased Array Hardware</vt:lpstr>
      <vt:lpstr>Radar Monostatic &amp; Bi-static Link Budget</vt:lpstr>
      <vt:lpstr>Optimistic Link Budget</vt:lpstr>
      <vt:lpstr>Challenges – Clutter, RCS</vt:lpstr>
      <vt:lpstr>Antenna Aperture &amp; Seeker Design</vt:lpstr>
      <vt:lpstr>Summary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2017-07-10T01:12:12Z</dcterms:created>
  <dcterms:modified xsi:type="dcterms:W3CDTF">2021-11-04T02:34:32Z</dcterms:modified>
</cp:coreProperties>
</file>